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256" r:id="rId3"/>
    <p:sldId id="2578" r:id="rId5"/>
    <p:sldId id="2583" r:id="rId6"/>
    <p:sldId id="2608" r:id="rId7"/>
    <p:sldId id="2609" r:id="rId8"/>
    <p:sldId id="2610" r:id="rId9"/>
    <p:sldId id="2611" r:id="rId10"/>
    <p:sldId id="2573" r:id="rId11"/>
    <p:sldId id="2577" r:id="rId12"/>
    <p:sldId id="2627" r:id="rId13"/>
    <p:sldId id="2628" r:id="rId14"/>
    <p:sldId id="2597" r:id="rId15"/>
    <p:sldId id="2587" r:id="rId16"/>
    <p:sldId id="2591" r:id="rId17"/>
    <p:sldId id="2588" r:id="rId18"/>
    <p:sldId id="2589" r:id="rId19"/>
    <p:sldId id="2590" r:id="rId20"/>
    <p:sldId id="2522" r:id="rId21"/>
    <p:sldId id="2605" r:id="rId22"/>
    <p:sldId id="2642" r:id="rId23"/>
    <p:sldId id="2648" r:id="rId24"/>
    <p:sldId id="2613" r:id="rId25"/>
    <p:sldId id="2612" r:id="rId26"/>
    <p:sldId id="2606" r:id="rId27"/>
    <p:sldId id="2614" r:id="rId28"/>
    <p:sldId id="2584" r:id="rId29"/>
  </p:sldIdLst>
  <p:sldSz cx="12192000" cy="6858000"/>
  <p:notesSz cx="6858000" cy="9144000"/>
  <p:embeddedFontLst>
    <p:embeddedFont>
      <p:font typeface="Microsoft YaHei Regular" panose="020B0503020204020204" charset="-122"/>
      <p:regular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" initials="W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428A"/>
    <a:srgbClr val="F19F39"/>
    <a:srgbClr val="203F7E"/>
    <a:srgbClr val="DEDEDE"/>
    <a:srgbClr val="F2F4F7"/>
    <a:srgbClr val="2A4B9E"/>
    <a:srgbClr val="9BAAC1"/>
    <a:srgbClr val="ACB9CC"/>
    <a:srgbClr val="F7F8FA"/>
    <a:srgbClr val="2F32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6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font" Target="fonts/font1.fntdata"/><Relationship Id="rId34" Type="http://schemas.openxmlformats.org/officeDocument/2006/relationships/commentAuthors" Target="commentAuthors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3CE1AD-80D4-45A3-8D39-3C786327D4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C7F70-8B8A-43FE-B53C-BEECC1E42D5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kDnDiag">
            <a:fgClr>
              <a:srgbClr val="2A4B9E"/>
            </a:fgClr>
            <a:bgClr>
              <a:srgbClr val="24428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171450" y="171450"/>
            <a:ext cx="11849100" cy="6515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3581400" y="0"/>
            <a:ext cx="8610600" cy="6858000"/>
            <a:chOff x="3409950" y="171450"/>
            <a:chExt cx="8610600" cy="6515100"/>
          </a:xfrm>
          <a:solidFill>
            <a:schemeClr val="bg1">
              <a:alpha val="95000"/>
            </a:schemeClr>
          </a:solidFill>
        </p:grpSpPr>
        <p:sp>
          <p:nvSpPr>
            <p:cNvPr id="19" name="直角三角形 18"/>
            <p:cNvSpPr/>
            <p:nvPr userDrawn="1"/>
          </p:nvSpPr>
          <p:spPr>
            <a:xfrm flipH="1">
              <a:off x="3409950" y="171450"/>
              <a:ext cx="3733800" cy="6515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 userDrawn="1"/>
          </p:nvSpPr>
          <p:spPr>
            <a:xfrm>
              <a:off x="7143750" y="171450"/>
              <a:ext cx="4876800" cy="65151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任意多边形: 形状 34"/>
          <p:cNvSpPr/>
          <p:nvPr userDrawn="1"/>
        </p:nvSpPr>
        <p:spPr>
          <a:xfrm>
            <a:off x="169115" y="173995"/>
            <a:ext cx="4210050" cy="4572000"/>
          </a:xfrm>
          <a:custGeom>
            <a:avLst/>
            <a:gdLst>
              <a:gd name="connsiteX0" fmla="*/ 0 w 4210050"/>
              <a:gd name="connsiteY0" fmla="*/ 0 h 4572000"/>
              <a:gd name="connsiteX1" fmla="*/ 3407838 w 4210050"/>
              <a:gd name="connsiteY1" fmla="*/ 0 h 4572000"/>
              <a:gd name="connsiteX2" fmla="*/ 3428904 w 4210050"/>
              <a:gd name="connsiteY2" fmla="*/ 19146 h 4572000"/>
              <a:gd name="connsiteX3" fmla="*/ 4210050 w 4210050"/>
              <a:gd name="connsiteY3" fmla="*/ 1905000 h 4572000"/>
              <a:gd name="connsiteX4" fmla="*/ 1543050 w 4210050"/>
              <a:gd name="connsiteY4" fmla="*/ 4572000 h 4572000"/>
              <a:gd name="connsiteX5" fmla="*/ 51906 w 4210050"/>
              <a:gd name="connsiteY5" fmla="*/ 4116518 h 4572000"/>
              <a:gd name="connsiteX6" fmla="*/ 0 w 4210050"/>
              <a:gd name="connsiteY6" fmla="*/ 4077704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10050" h="4572000">
                <a:moveTo>
                  <a:pt x="0" y="0"/>
                </a:moveTo>
                <a:lnTo>
                  <a:pt x="3407838" y="0"/>
                </a:lnTo>
                <a:lnTo>
                  <a:pt x="3428904" y="19146"/>
                </a:lnTo>
                <a:cubicBezTo>
                  <a:pt x="3911536" y="501779"/>
                  <a:pt x="4210050" y="1168529"/>
                  <a:pt x="4210050" y="1905000"/>
                </a:cubicBezTo>
                <a:cubicBezTo>
                  <a:pt x="4210050" y="3377943"/>
                  <a:pt x="3015993" y="4572000"/>
                  <a:pt x="1543050" y="4572000"/>
                </a:cubicBezTo>
                <a:cubicBezTo>
                  <a:pt x="990697" y="4572000"/>
                  <a:pt x="477562" y="4404086"/>
                  <a:pt x="51906" y="4116518"/>
                </a:cubicBezTo>
                <a:lnTo>
                  <a:pt x="0" y="4077704"/>
                </a:lnTo>
                <a:close/>
              </a:path>
            </a:pathLst>
          </a:custGeom>
          <a:solidFill>
            <a:srgbClr val="203F7E">
              <a:alpha val="6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9180195" y="6636385"/>
            <a:ext cx="3135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1000">
              <a:solidFill>
                <a:schemeClr val="bg1">
                  <a:lumMod val="65000"/>
                </a:schemeClr>
              </a:solidFill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kDnDiag">
            <a:fgClr>
              <a:srgbClr val="2A4B9E"/>
            </a:fgClr>
            <a:bgClr>
              <a:srgbClr val="24428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171450" y="171450"/>
            <a:ext cx="11849100" cy="6515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3581400" y="0"/>
            <a:ext cx="8610600" cy="6858000"/>
            <a:chOff x="3409950" y="171450"/>
            <a:chExt cx="8610600" cy="6515100"/>
          </a:xfrm>
          <a:solidFill>
            <a:schemeClr val="bg1">
              <a:alpha val="95000"/>
            </a:schemeClr>
          </a:solidFill>
        </p:grpSpPr>
        <p:sp>
          <p:nvSpPr>
            <p:cNvPr id="19" name="直角三角形 18"/>
            <p:cNvSpPr/>
            <p:nvPr userDrawn="1"/>
          </p:nvSpPr>
          <p:spPr>
            <a:xfrm flipH="1">
              <a:off x="3409950" y="171450"/>
              <a:ext cx="3733800" cy="6515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 userDrawn="1"/>
          </p:nvSpPr>
          <p:spPr>
            <a:xfrm>
              <a:off x="7143750" y="171450"/>
              <a:ext cx="4876800" cy="65151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任意多边形: 形状 34"/>
          <p:cNvSpPr/>
          <p:nvPr userDrawn="1"/>
        </p:nvSpPr>
        <p:spPr>
          <a:xfrm>
            <a:off x="169115" y="173995"/>
            <a:ext cx="4210050" cy="4572000"/>
          </a:xfrm>
          <a:custGeom>
            <a:avLst/>
            <a:gdLst>
              <a:gd name="connsiteX0" fmla="*/ 0 w 4210050"/>
              <a:gd name="connsiteY0" fmla="*/ 0 h 4572000"/>
              <a:gd name="connsiteX1" fmla="*/ 3407838 w 4210050"/>
              <a:gd name="connsiteY1" fmla="*/ 0 h 4572000"/>
              <a:gd name="connsiteX2" fmla="*/ 3428904 w 4210050"/>
              <a:gd name="connsiteY2" fmla="*/ 19146 h 4572000"/>
              <a:gd name="connsiteX3" fmla="*/ 4210050 w 4210050"/>
              <a:gd name="connsiteY3" fmla="*/ 1905000 h 4572000"/>
              <a:gd name="connsiteX4" fmla="*/ 1543050 w 4210050"/>
              <a:gd name="connsiteY4" fmla="*/ 4572000 h 4572000"/>
              <a:gd name="connsiteX5" fmla="*/ 51906 w 4210050"/>
              <a:gd name="connsiteY5" fmla="*/ 4116518 h 4572000"/>
              <a:gd name="connsiteX6" fmla="*/ 0 w 4210050"/>
              <a:gd name="connsiteY6" fmla="*/ 4077704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10050" h="4572000">
                <a:moveTo>
                  <a:pt x="0" y="0"/>
                </a:moveTo>
                <a:lnTo>
                  <a:pt x="3407838" y="0"/>
                </a:lnTo>
                <a:lnTo>
                  <a:pt x="3428904" y="19146"/>
                </a:lnTo>
                <a:cubicBezTo>
                  <a:pt x="3911536" y="501779"/>
                  <a:pt x="4210050" y="1168529"/>
                  <a:pt x="4210050" y="1905000"/>
                </a:cubicBezTo>
                <a:cubicBezTo>
                  <a:pt x="4210050" y="3377943"/>
                  <a:pt x="3015993" y="4572000"/>
                  <a:pt x="1543050" y="4572000"/>
                </a:cubicBezTo>
                <a:cubicBezTo>
                  <a:pt x="990697" y="4572000"/>
                  <a:pt x="477562" y="4404086"/>
                  <a:pt x="51906" y="4116518"/>
                </a:cubicBezTo>
                <a:lnTo>
                  <a:pt x="0" y="4077704"/>
                </a:lnTo>
                <a:close/>
              </a:path>
            </a:pathLst>
          </a:custGeom>
          <a:solidFill>
            <a:srgbClr val="203F7E">
              <a:alpha val="6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2" name="图片 1" descr="/Users/zhangzuyuan/Library/Containers/com.kingsoft.wpsoffice.mac/Data/tmp/photoeditapp/20260304033426/temp.pngtemp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900" y="-588010"/>
            <a:ext cx="2110105" cy="2110105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9180195" y="6636385"/>
            <a:ext cx="3135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1000">
              <a:solidFill>
                <a:schemeClr val="bg1">
                  <a:lumMod val="65000"/>
                </a:schemeClr>
              </a:solidFill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kDnDiag">
            <a:fgClr>
              <a:srgbClr val="2A4B9E"/>
            </a:fgClr>
            <a:bgClr>
              <a:srgbClr val="24428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171450" y="171450"/>
            <a:ext cx="11849100" cy="6515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3581400" y="0"/>
            <a:ext cx="8610600" cy="6858000"/>
            <a:chOff x="3409950" y="171450"/>
            <a:chExt cx="8610600" cy="6515100"/>
          </a:xfrm>
          <a:solidFill>
            <a:schemeClr val="bg1">
              <a:alpha val="95000"/>
            </a:schemeClr>
          </a:solidFill>
        </p:grpSpPr>
        <p:sp>
          <p:nvSpPr>
            <p:cNvPr id="19" name="直角三角形 18"/>
            <p:cNvSpPr/>
            <p:nvPr userDrawn="1"/>
          </p:nvSpPr>
          <p:spPr>
            <a:xfrm flipH="1">
              <a:off x="3409950" y="171450"/>
              <a:ext cx="3733800" cy="6515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 userDrawn="1"/>
          </p:nvSpPr>
          <p:spPr>
            <a:xfrm>
              <a:off x="7143750" y="171450"/>
              <a:ext cx="4876800" cy="65151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任意多边形: 形状 34"/>
          <p:cNvSpPr/>
          <p:nvPr userDrawn="1"/>
        </p:nvSpPr>
        <p:spPr>
          <a:xfrm>
            <a:off x="169115" y="173995"/>
            <a:ext cx="4210050" cy="4572000"/>
          </a:xfrm>
          <a:custGeom>
            <a:avLst/>
            <a:gdLst>
              <a:gd name="connsiteX0" fmla="*/ 0 w 4210050"/>
              <a:gd name="connsiteY0" fmla="*/ 0 h 4572000"/>
              <a:gd name="connsiteX1" fmla="*/ 3407838 w 4210050"/>
              <a:gd name="connsiteY1" fmla="*/ 0 h 4572000"/>
              <a:gd name="connsiteX2" fmla="*/ 3428904 w 4210050"/>
              <a:gd name="connsiteY2" fmla="*/ 19146 h 4572000"/>
              <a:gd name="connsiteX3" fmla="*/ 4210050 w 4210050"/>
              <a:gd name="connsiteY3" fmla="*/ 1905000 h 4572000"/>
              <a:gd name="connsiteX4" fmla="*/ 1543050 w 4210050"/>
              <a:gd name="connsiteY4" fmla="*/ 4572000 h 4572000"/>
              <a:gd name="connsiteX5" fmla="*/ 51906 w 4210050"/>
              <a:gd name="connsiteY5" fmla="*/ 4116518 h 4572000"/>
              <a:gd name="connsiteX6" fmla="*/ 0 w 4210050"/>
              <a:gd name="connsiteY6" fmla="*/ 4077704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10050" h="4572000">
                <a:moveTo>
                  <a:pt x="0" y="0"/>
                </a:moveTo>
                <a:lnTo>
                  <a:pt x="3407838" y="0"/>
                </a:lnTo>
                <a:lnTo>
                  <a:pt x="3428904" y="19146"/>
                </a:lnTo>
                <a:cubicBezTo>
                  <a:pt x="3911536" y="501779"/>
                  <a:pt x="4210050" y="1168529"/>
                  <a:pt x="4210050" y="1905000"/>
                </a:cubicBezTo>
                <a:cubicBezTo>
                  <a:pt x="4210050" y="3377943"/>
                  <a:pt x="3015993" y="4572000"/>
                  <a:pt x="1543050" y="4572000"/>
                </a:cubicBezTo>
                <a:cubicBezTo>
                  <a:pt x="990697" y="4572000"/>
                  <a:pt x="477562" y="4404086"/>
                  <a:pt x="51906" y="4116518"/>
                </a:cubicBezTo>
                <a:lnTo>
                  <a:pt x="0" y="4077704"/>
                </a:lnTo>
                <a:close/>
              </a:path>
            </a:pathLst>
          </a:custGeom>
          <a:solidFill>
            <a:srgbClr val="203F7E">
              <a:alpha val="6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9180195" y="6636385"/>
            <a:ext cx="3135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1000">
              <a:solidFill>
                <a:schemeClr val="bg1">
                  <a:lumMod val="65000"/>
                </a:schemeClr>
              </a:solidFill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kDnDiag">
            <a:fgClr>
              <a:srgbClr val="2A4B9E"/>
            </a:fgClr>
            <a:bgClr>
              <a:srgbClr val="24428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171450" y="171450"/>
            <a:ext cx="11849100" cy="6515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3581400" y="0"/>
            <a:ext cx="8610600" cy="6858000"/>
            <a:chOff x="3409950" y="171450"/>
            <a:chExt cx="8610600" cy="6515100"/>
          </a:xfrm>
          <a:solidFill>
            <a:schemeClr val="bg1">
              <a:alpha val="95000"/>
            </a:schemeClr>
          </a:solidFill>
        </p:grpSpPr>
        <p:sp>
          <p:nvSpPr>
            <p:cNvPr id="19" name="直角三角形 18"/>
            <p:cNvSpPr/>
            <p:nvPr userDrawn="1"/>
          </p:nvSpPr>
          <p:spPr>
            <a:xfrm flipH="1">
              <a:off x="3409950" y="171450"/>
              <a:ext cx="3733800" cy="6515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 userDrawn="1"/>
          </p:nvSpPr>
          <p:spPr>
            <a:xfrm>
              <a:off x="7143750" y="171450"/>
              <a:ext cx="4876800" cy="65151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任意多边形: 形状 34"/>
          <p:cNvSpPr/>
          <p:nvPr userDrawn="1"/>
        </p:nvSpPr>
        <p:spPr>
          <a:xfrm>
            <a:off x="169115" y="173995"/>
            <a:ext cx="4210050" cy="4572000"/>
          </a:xfrm>
          <a:custGeom>
            <a:avLst/>
            <a:gdLst>
              <a:gd name="connsiteX0" fmla="*/ 0 w 4210050"/>
              <a:gd name="connsiteY0" fmla="*/ 0 h 4572000"/>
              <a:gd name="connsiteX1" fmla="*/ 3407838 w 4210050"/>
              <a:gd name="connsiteY1" fmla="*/ 0 h 4572000"/>
              <a:gd name="connsiteX2" fmla="*/ 3428904 w 4210050"/>
              <a:gd name="connsiteY2" fmla="*/ 19146 h 4572000"/>
              <a:gd name="connsiteX3" fmla="*/ 4210050 w 4210050"/>
              <a:gd name="connsiteY3" fmla="*/ 1905000 h 4572000"/>
              <a:gd name="connsiteX4" fmla="*/ 1543050 w 4210050"/>
              <a:gd name="connsiteY4" fmla="*/ 4572000 h 4572000"/>
              <a:gd name="connsiteX5" fmla="*/ 51906 w 4210050"/>
              <a:gd name="connsiteY5" fmla="*/ 4116518 h 4572000"/>
              <a:gd name="connsiteX6" fmla="*/ 0 w 4210050"/>
              <a:gd name="connsiteY6" fmla="*/ 4077704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10050" h="4572000">
                <a:moveTo>
                  <a:pt x="0" y="0"/>
                </a:moveTo>
                <a:lnTo>
                  <a:pt x="3407838" y="0"/>
                </a:lnTo>
                <a:lnTo>
                  <a:pt x="3428904" y="19146"/>
                </a:lnTo>
                <a:cubicBezTo>
                  <a:pt x="3911536" y="501779"/>
                  <a:pt x="4210050" y="1168529"/>
                  <a:pt x="4210050" y="1905000"/>
                </a:cubicBezTo>
                <a:cubicBezTo>
                  <a:pt x="4210050" y="3377943"/>
                  <a:pt x="3015993" y="4572000"/>
                  <a:pt x="1543050" y="4572000"/>
                </a:cubicBezTo>
                <a:cubicBezTo>
                  <a:pt x="990697" y="4572000"/>
                  <a:pt x="477562" y="4404086"/>
                  <a:pt x="51906" y="4116518"/>
                </a:cubicBezTo>
                <a:lnTo>
                  <a:pt x="0" y="4077704"/>
                </a:lnTo>
                <a:close/>
              </a:path>
            </a:pathLst>
          </a:custGeom>
          <a:solidFill>
            <a:srgbClr val="203F7E">
              <a:alpha val="6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9180195" y="6636385"/>
            <a:ext cx="3135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1000">
              <a:solidFill>
                <a:schemeClr val="bg1">
                  <a:lumMod val="65000"/>
                </a:schemeClr>
              </a:solidFill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kDnDiag">
            <a:fgClr>
              <a:srgbClr val="2A4B9E"/>
            </a:fgClr>
            <a:bgClr>
              <a:srgbClr val="24428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171450" y="171450"/>
            <a:ext cx="11849100" cy="6515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3581400" y="0"/>
            <a:ext cx="8610600" cy="6858000"/>
            <a:chOff x="3409950" y="171450"/>
            <a:chExt cx="8610600" cy="6515100"/>
          </a:xfrm>
          <a:solidFill>
            <a:schemeClr val="bg1">
              <a:alpha val="95000"/>
            </a:schemeClr>
          </a:solidFill>
        </p:grpSpPr>
        <p:sp>
          <p:nvSpPr>
            <p:cNvPr id="19" name="直角三角形 18"/>
            <p:cNvSpPr/>
            <p:nvPr userDrawn="1"/>
          </p:nvSpPr>
          <p:spPr>
            <a:xfrm flipH="1">
              <a:off x="3409950" y="171450"/>
              <a:ext cx="3733800" cy="6515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 userDrawn="1"/>
          </p:nvSpPr>
          <p:spPr>
            <a:xfrm>
              <a:off x="7143750" y="171450"/>
              <a:ext cx="4876800" cy="65151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任意多边形: 形状 6"/>
          <p:cNvSpPr/>
          <p:nvPr userDrawn="1"/>
        </p:nvSpPr>
        <p:spPr>
          <a:xfrm>
            <a:off x="173412" y="169150"/>
            <a:ext cx="3288184" cy="1643939"/>
          </a:xfrm>
          <a:custGeom>
            <a:avLst/>
            <a:gdLst>
              <a:gd name="connsiteX0" fmla="*/ 0 w 3288184"/>
              <a:gd name="connsiteY0" fmla="*/ 0 h 1643939"/>
              <a:gd name="connsiteX1" fmla="*/ 3288184 w 3288184"/>
              <a:gd name="connsiteY1" fmla="*/ 0 h 1643939"/>
              <a:gd name="connsiteX2" fmla="*/ 3248123 w 3288184"/>
              <a:gd name="connsiteY2" fmla="*/ 155800 h 1643939"/>
              <a:gd name="connsiteX3" fmla="*/ 1225388 w 3288184"/>
              <a:gd name="connsiteY3" fmla="*/ 1643939 h 1643939"/>
              <a:gd name="connsiteX4" fmla="*/ 41221 w 3288184"/>
              <a:gd name="connsiteY4" fmla="*/ 1282226 h 1643939"/>
              <a:gd name="connsiteX5" fmla="*/ 0 w 3288184"/>
              <a:gd name="connsiteY5" fmla="*/ 1251402 h 164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8184" h="1643939">
                <a:moveTo>
                  <a:pt x="0" y="0"/>
                </a:moveTo>
                <a:lnTo>
                  <a:pt x="3288184" y="0"/>
                </a:lnTo>
                <a:lnTo>
                  <a:pt x="3248123" y="155800"/>
                </a:lnTo>
                <a:cubicBezTo>
                  <a:pt x="2979966" y="1017952"/>
                  <a:pt x="2175780" y="1643939"/>
                  <a:pt x="1225388" y="1643939"/>
                </a:cubicBezTo>
                <a:cubicBezTo>
                  <a:pt x="786746" y="1643939"/>
                  <a:pt x="379248" y="1510593"/>
                  <a:pt x="41221" y="1282226"/>
                </a:cubicBezTo>
                <a:lnTo>
                  <a:pt x="0" y="1251402"/>
                </a:lnTo>
                <a:close/>
              </a:path>
            </a:pathLst>
          </a:custGeom>
          <a:solidFill>
            <a:srgbClr val="F2F4F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9180195" y="6636385"/>
            <a:ext cx="3135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1000">
              <a:solidFill>
                <a:schemeClr val="bg1">
                  <a:lumMod val="65000"/>
                </a:schemeClr>
              </a:solidFill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kDnDiag">
            <a:fgClr>
              <a:srgbClr val="2A4B9E"/>
            </a:fgClr>
            <a:bgClr>
              <a:srgbClr val="24428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171450" y="171450"/>
            <a:ext cx="11849100" cy="6515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3581400" y="0"/>
            <a:ext cx="8610600" cy="6858000"/>
            <a:chOff x="3409950" y="171450"/>
            <a:chExt cx="8610600" cy="6515100"/>
          </a:xfrm>
          <a:solidFill>
            <a:schemeClr val="bg1">
              <a:alpha val="95000"/>
            </a:schemeClr>
          </a:solidFill>
        </p:grpSpPr>
        <p:sp>
          <p:nvSpPr>
            <p:cNvPr id="19" name="直角三角形 18"/>
            <p:cNvSpPr/>
            <p:nvPr userDrawn="1"/>
          </p:nvSpPr>
          <p:spPr>
            <a:xfrm flipH="1">
              <a:off x="3409950" y="171450"/>
              <a:ext cx="3733800" cy="6515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 userDrawn="1"/>
          </p:nvSpPr>
          <p:spPr>
            <a:xfrm>
              <a:off x="7143750" y="171450"/>
              <a:ext cx="4876800" cy="65151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任意多边形: 形状 6"/>
          <p:cNvSpPr/>
          <p:nvPr userDrawn="1"/>
        </p:nvSpPr>
        <p:spPr>
          <a:xfrm>
            <a:off x="173412" y="169150"/>
            <a:ext cx="3288184" cy="1643939"/>
          </a:xfrm>
          <a:custGeom>
            <a:avLst/>
            <a:gdLst>
              <a:gd name="connsiteX0" fmla="*/ 0 w 3288184"/>
              <a:gd name="connsiteY0" fmla="*/ 0 h 1643939"/>
              <a:gd name="connsiteX1" fmla="*/ 3288184 w 3288184"/>
              <a:gd name="connsiteY1" fmla="*/ 0 h 1643939"/>
              <a:gd name="connsiteX2" fmla="*/ 3248123 w 3288184"/>
              <a:gd name="connsiteY2" fmla="*/ 155800 h 1643939"/>
              <a:gd name="connsiteX3" fmla="*/ 1225388 w 3288184"/>
              <a:gd name="connsiteY3" fmla="*/ 1643939 h 1643939"/>
              <a:gd name="connsiteX4" fmla="*/ 41221 w 3288184"/>
              <a:gd name="connsiteY4" fmla="*/ 1282226 h 1643939"/>
              <a:gd name="connsiteX5" fmla="*/ 0 w 3288184"/>
              <a:gd name="connsiteY5" fmla="*/ 1251402 h 164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8184" h="1643939">
                <a:moveTo>
                  <a:pt x="0" y="0"/>
                </a:moveTo>
                <a:lnTo>
                  <a:pt x="3288184" y="0"/>
                </a:lnTo>
                <a:lnTo>
                  <a:pt x="3248123" y="155800"/>
                </a:lnTo>
                <a:cubicBezTo>
                  <a:pt x="2979966" y="1017952"/>
                  <a:pt x="2175780" y="1643939"/>
                  <a:pt x="1225388" y="1643939"/>
                </a:cubicBezTo>
                <a:cubicBezTo>
                  <a:pt x="786746" y="1643939"/>
                  <a:pt x="379248" y="1510593"/>
                  <a:pt x="41221" y="1282226"/>
                </a:cubicBezTo>
                <a:lnTo>
                  <a:pt x="0" y="1251402"/>
                </a:lnTo>
                <a:close/>
              </a:path>
            </a:pathLst>
          </a:custGeom>
          <a:solidFill>
            <a:srgbClr val="F2F4F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 descr="/Users/zhangzuyuan/Library/Containers/com.kingsoft.wpsoffice.mac/Data/tmp/photoeditapp/20260304033426/temp.pngtemp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900" y="-588010"/>
            <a:ext cx="2110105" cy="2110105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9180195" y="6636385"/>
            <a:ext cx="3135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1000">
              <a:solidFill>
                <a:schemeClr val="bg1">
                  <a:lumMod val="65000"/>
                </a:schemeClr>
              </a:solidFill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kDnDiag">
            <a:fgClr>
              <a:srgbClr val="2A4B9E"/>
            </a:fgClr>
            <a:bgClr>
              <a:srgbClr val="24428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171450" y="171450"/>
            <a:ext cx="11849100" cy="6515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3581400" y="0"/>
            <a:ext cx="8610600" cy="6858000"/>
            <a:chOff x="3409950" y="171450"/>
            <a:chExt cx="8610600" cy="6515100"/>
          </a:xfrm>
          <a:solidFill>
            <a:schemeClr val="bg1">
              <a:alpha val="95000"/>
            </a:schemeClr>
          </a:solidFill>
        </p:grpSpPr>
        <p:sp>
          <p:nvSpPr>
            <p:cNvPr id="19" name="直角三角形 18"/>
            <p:cNvSpPr/>
            <p:nvPr userDrawn="1"/>
          </p:nvSpPr>
          <p:spPr>
            <a:xfrm flipH="1">
              <a:off x="3409950" y="171450"/>
              <a:ext cx="3733800" cy="6515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 userDrawn="1"/>
          </p:nvSpPr>
          <p:spPr>
            <a:xfrm>
              <a:off x="7143750" y="171450"/>
              <a:ext cx="4876800" cy="65151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任意多边形: 形状 6"/>
          <p:cNvSpPr/>
          <p:nvPr userDrawn="1"/>
        </p:nvSpPr>
        <p:spPr>
          <a:xfrm>
            <a:off x="173412" y="169150"/>
            <a:ext cx="3288184" cy="1643939"/>
          </a:xfrm>
          <a:custGeom>
            <a:avLst/>
            <a:gdLst>
              <a:gd name="connsiteX0" fmla="*/ 0 w 3288184"/>
              <a:gd name="connsiteY0" fmla="*/ 0 h 1643939"/>
              <a:gd name="connsiteX1" fmla="*/ 3288184 w 3288184"/>
              <a:gd name="connsiteY1" fmla="*/ 0 h 1643939"/>
              <a:gd name="connsiteX2" fmla="*/ 3248123 w 3288184"/>
              <a:gd name="connsiteY2" fmla="*/ 155800 h 1643939"/>
              <a:gd name="connsiteX3" fmla="*/ 1225388 w 3288184"/>
              <a:gd name="connsiteY3" fmla="*/ 1643939 h 1643939"/>
              <a:gd name="connsiteX4" fmla="*/ 41221 w 3288184"/>
              <a:gd name="connsiteY4" fmla="*/ 1282226 h 1643939"/>
              <a:gd name="connsiteX5" fmla="*/ 0 w 3288184"/>
              <a:gd name="connsiteY5" fmla="*/ 1251402 h 164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8184" h="1643939">
                <a:moveTo>
                  <a:pt x="0" y="0"/>
                </a:moveTo>
                <a:lnTo>
                  <a:pt x="3288184" y="0"/>
                </a:lnTo>
                <a:lnTo>
                  <a:pt x="3248123" y="155800"/>
                </a:lnTo>
                <a:cubicBezTo>
                  <a:pt x="2979966" y="1017952"/>
                  <a:pt x="2175780" y="1643939"/>
                  <a:pt x="1225388" y="1643939"/>
                </a:cubicBezTo>
                <a:cubicBezTo>
                  <a:pt x="786746" y="1643939"/>
                  <a:pt x="379248" y="1510593"/>
                  <a:pt x="41221" y="1282226"/>
                </a:cubicBezTo>
                <a:lnTo>
                  <a:pt x="0" y="1251402"/>
                </a:lnTo>
                <a:close/>
              </a:path>
            </a:pathLst>
          </a:custGeom>
          <a:solidFill>
            <a:srgbClr val="F2F4F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9180195" y="6636385"/>
            <a:ext cx="3135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1000">
              <a:solidFill>
                <a:schemeClr val="bg1">
                  <a:lumMod val="65000"/>
                </a:schemeClr>
              </a:solidFill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-12700" y="0"/>
            <a:ext cx="12204065" cy="6879590"/>
            <a:chOff x="0" y="0"/>
            <a:chExt cx="14400" cy="9008"/>
          </a:xfrm>
        </p:grpSpPr>
        <p:sp>
          <p:nvSpPr>
            <p:cNvPr id="13" name="任意多边形: 形状 6"/>
            <p:cNvSpPr/>
            <p:nvPr userDrawn="1"/>
          </p:nvSpPr>
          <p:spPr>
            <a:xfrm>
              <a:off x="0" y="0"/>
              <a:ext cx="14400" cy="9009"/>
            </a:xfrm>
            <a:custGeom>
              <a:avLst/>
              <a:gdLst>
                <a:gd name="connsiteX0" fmla="*/ 0 w 10270273"/>
                <a:gd name="connsiteY0" fmla="*/ 0 h 6419756"/>
                <a:gd name="connsiteX1" fmla="*/ 10270273 w 10270273"/>
                <a:gd name="connsiteY1" fmla="*/ 0 h 6419756"/>
                <a:gd name="connsiteX2" fmla="*/ 10270273 w 10270273"/>
                <a:gd name="connsiteY2" fmla="*/ 6419757 h 6419756"/>
                <a:gd name="connsiteX3" fmla="*/ 0 w 10270273"/>
                <a:gd name="connsiteY3" fmla="*/ 6419757 h 6419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70273" h="6419756">
                  <a:moveTo>
                    <a:pt x="0" y="0"/>
                  </a:moveTo>
                  <a:lnTo>
                    <a:pt x="10270273" y="0"/>
                  </a:lnTo>
                  <a:lnTo>
                    <a:pt x="10270273" y="6419757"/>
                  </a:lnTo>
                  <a:lnTo>
                    <a:pt x="0" y="6419757"/>
                  </a:lnTo>
                  <a:close/>
                </a:path>
              </a:pathLst>
            </a:custGeom>
            <a:solidFill>
              <a:srgbClr val="1D3770"/>
            </a:solidFill>
            <a:ln w="16727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sz="1350">
                <a:cs typeface="+mn-ea"/>
                <a:sym typeface="+mn-lt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2"/>
            <a:srcRect t="7120" b="7120"/>
            <a:stretch>
              <a:fillRect/>
            </a:stretch>
          </p:blipFill>
          <p:spPr>
            <a:xfrm>
              <a:off x="7203" y="0"/>
              <a:ext cx="3050" cy="9009"/>
            </a:xfrm>
            <a:custGeom>
              <a:avLst/>
              <a:gdLst>
                <a:gd name="connsiteX0" fmla="*/ 0 w 2582103"/>
                <a:gd name="connsiteY0" fmla="*/ 0 h 6858000"/>
                <a:gd name="connsiteX1" fmla="*/ 2582103 w 2582103"/>
                <a:gd name="connsiteY1" fmla="*/ 0 h 6858000"/>
                <a:gd name="connsiteX2" fmla="*/ 2582103 w 2582103"/>
                <a:gd name="connsiteY2" fmla="*/ 6858000 h 6858000"/>
                <a:gd name="connsiteX3" fmla="*/ 0 w 2582103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2103" h="6858000">
                  <a:moveTo>
                    <a:pt x="0" y="0"/>
                  </a:moveTo>
                  <a:lnTo>
                    <a:pt x="2582103" y="0"/>
                  </a:lnTo>
                  <a:lnTo>
                    <a:pt x="2582103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sp>
          <p:nvSpPr>
            <p:cNvPr id="15" name="任意多边形: 形状 8"/>
            <p:cNvSpPr/>
            <p:nvPr userDrawn="1"/>
          </p:nvSpPr>
          <p:spPr>
            <a:xfrm>
              <a:off x="7340" y="0"/>
              <a:ext cx="2228" cy="9009"/>
            </a:xfrm>
            <a:custGeom>
              <a:avLst/>
              <a:gdLst>
                <a:gd name="connsiteX0" fmla="*/ 918577 w 1886665"/>
                <a:gd name="connsiteY0" fmla="*/ 0 h 6857999"/>
                <a:gd name="connsiteX1" fmla="*/ 1718898 w 1886665"/>
                <a:gd name="connsiteY1" fmla="*/ 0 h 6857999"/>
                <a:gd name="connsiteX2" fmla="*/ 1486907 w 1886665"/>
                <a:gd name="connsiteY2" fmla="*/ 416495 h 6857999"/>
                <a:gd name="connsiteX3" fmla="*/ 801608 w 1886665"/>
                <a:gd name="connsiteY3" fmla="*/ 3303749 h 6857999"/>
                <a:gd name="connsiteX4" fmla="*/ 1712800 w 1886665"/>
                <a:gd name="connsiteY4" fmla="*/ 6594758 h 6857999"/>
                <a:gd name="connsiteX5" fmla="*/ 1886665 w 1886665"/>
                <a:gd name="connsiteY5" fmla="*/ 6857999 h 6857999"/>
                <a:gd name="connsiteX6" fmla="*/ 1086956 w 1886665"/>
                <a:gd name="connsiteY6" fmla="*/ 6857999 h 6857999"/>
                <a:gd name="connsiteX7" fmla="*/ 913036 w 1886665"/>
                <a:gd name="connsiteY7" fmla="*/ 6594758 h 6857999"/>
                <a:gd name="connsiteX8" fmla="*/ 0 w 1886665"/>
                <a:gd name="connsiteY8" fmla="*/ 3303749 h 6857999"/>
                <a:gd name="connsiteX9" fmla="*/ 686112 w 1886665"/>
                <a:gd name="connsiteY9" fmla="*/ 416495 h 68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6665" h="6857999">
                  <a:moveTo>
                    <a:pt x="918577" y="0"/>
                  </a:moveTo>
                  <a:lnTo>
                    <a:pt x="1718898" y="0"/>
                  </a:lnTo>
                  <a:lnTo>
                    <a:pt x="1486907" y="416495"/>
                  </a:lnTo>
                  <a:cubicBezTo>
                    <a:pt x="1049823" y="1277568"/>
                    <a:pt x="801608" y="2260309"/>
                    <a:pt x="801608" y="3303749"/>
                  </a:cubicBezTo>
                  <a:cubicBezTo>
                    <a:pt x="801608" y="4514353"/>
                    <a:pt x="1135030" y="5642337"/>
                    <a:pt x="1712800" y="6594758"/>
                  </a:cubicBezTo>
                  <a:lnTo>
                    <a:pt x="1886665" y="6857999"/>
                  </a:lnTo>
                  <a:lnTo>
                    <a:pt x="1086956" y="6857999"/>
                  </a:lnTo>
                  <a:lnTo>
                    <a:pt x="913036" y="6594758"/>
                  </a:lnTo>
                  <a:cubicBezTo>
                    <a:pt x="334897" y="5642337"/>
                    <a:pt x="0" y="4514353"/>
                    <a:pt x="0" y="3303749"/>
                  </a:cubicBezTo>
                  <a:cubicBezTo>
                    <a:pt x="0" y="2260309"/>
                    <a:pt x="248215" y="1277568"/>
                    <a:pt x="686112" y="416495"/>
                  </a:cubicBezTo>
                  <a:close/>
                </a:path>
              </a:pathLst>
            </a:custGeom>
            <a:solidFill>
              <a:srgbClr val="1D3770"/>
            </a:solidFill>
            <a:ln w="16727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" name="任意多边形: 形状 9"/>
            <p:cNvSpPr/>
            <p:nvPr userDrawn="1"/>
          </p:nvSpPr>
          <p:spPr>
            <a:xfrm>
              <a:off x="7613" y="0"/>
              <a:ext cx="1391" cy="9009"/>
            </a:xfrm>
            <a:custGeom>
              <a:avLst/>
              <a:gdLst>
                <a:gd name="connsiteX0" fmla="*/ 918577 w 1177551"/>
                <a:gd name="connsiteY0" fmla="*/ 0 h 6857999"/>
                <a:gd name="connsiteX1" fmla="*/ 1011070 w 1177551"/>
                <a:gd name="connsiteY1" fmla="*/ 0 h 6857999"/>
                <a:gd name="connsiteX2" fmla="*/ 778606 w 1177551"/>
                <a:gd name="connsiteY2" fmla="*/ 416495 h 6857999"/>
                <a:gd name="connsiteX3" fmla="*/ 92494 w 1177551"/>
                <a:gd name="connsiteY3" fmla="*/ 3303749 h 6857999"/>
                <a:gd name="connsiteX4" fmla="*/ 1003686 w 1177551"/>
                <a:gd name="connsiteY4" fmla="*/ 6594758 h 6857999"/>
                <a:gd name="connsiteX5" fmla="*/ 1177551 w 1177551"/>
                <a:gd name="connsiteY5" fmla="*/ 6857999 h 6857999"/>
                <a:gd name="connsiteX6" fmla="*/ 1085057 w 1177551"/>
                <a:gd name="connsiteY6" fmla="*/ 6857999 h 6857999"/>
                <a:gd name="connsiteX7" fmla="*/ 911192 w 1177551"/>
                <a:gd name="connsiteY7" fmla="*/ 6594758 h 6857999"/>
                <a:gd name="connsiteX8" fmla="*/ 0 w 1177551"/>
                <a:gd name="connsiteY8" fmla="*/ 3303749 h 6857999"/>
                <a:gd name="connsiteX9" fmla="*/ 686112 w 1177551"/>
                <a:gd name="connsiteY9" fmla="*/ 416495 h 68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7551" h="6857999">
                  <a:moveTo>
                    <a:pt x="918577" y="0"/>
                  </a:moveTo>
                  <a:lnTo>
                    <a:pt x="1011070" y="0"/>
                  </a:lnTo>
                  <a:lnTo>
                    <a:pt x="778606" y="416495"/>
                  </a:lnTo>
                  <a:cubicBezTo>
                    <a:pt x="340708" y="1277568"/>
                    <a:pt x="92494" y="2260309"/>
                    <a:pt x="92494" y="3303749"/>
                  </a:cubicBezTo>
                  <a:cubicBezTo>
                    <a:pt x="92494" y="4514353"/>
                    <a:pt x="425915" y="5642337"/>
                    <a:pt x="1003686" y="6594758"/>
                  </a:cubicBezTo>
                  <a:lnTo>
                    <a:pt x="1177551" y="6857999"/>
                  </a:lnTo>
                  <a:lnTo>
                    <a:pt x="1085057" y="6857999"/>
                  </a:lnTo>
                  <a:lnTo>
                    <a:pt x="911192" y="6594758"/>
                  </a:lnTo>
                  <a:cubicBezTo>
                    <a:pt x="333422" y="5642337"/>
                    <a:pt x="0" y="4514353"/>
                    <a:pt x="0" y="3303749"/>
                  </a:cubicBezTo>
                  <a:cubicBezTo>
                    <a:pt x="0" y="2260309"/>
                    <a:pt x="248215" y="1277568"/>
                    <a:pt x="686112" y="416495"/>
                  </a:cubicBezTo>
                  <a:close/>
                </a:path>
              </a:pathLst>
            </a:custGeom>
            <a:solidFill>
              <a:srgbClr val="C46725"/>
            </a:solidFill>
            <a:ln w="16727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sz="1350" dirty="0">
                <a:cs typeface="+mn-ea"/>
                <a:sym typeface="+mn-lt"/>
              </a:endParaRPr>
            </a:p>
          </p:txBody>
        </p:sp>
        <p:sp>
          <p:nvSpPr>
            <p:cNvPr id="17" name="任意多边形: 形状 10"/>
            <p:cNvSpPr/>
            <p:nvPr userDrawn="1"/>
          </p:nvSpPr>
          <p:spPr>
            <a:xfrm>
              <a:off x="8885" y="0"/>
              <a:ext cx="5515" cy="9009"/>
            </a:xfrm>
            <a:custGeom>
              <a:avLst/>
              <a:gdLst>
                <a:gd name="connsiteX0" fmla="*/ 926335 w 4669733"/>
                <a:gd name="connsiteY0" fmla="*/ 0 h 6858000"/>
                <a:gd name="connsiteX1" fmla="*/ 4669733 w 4669733"/>
                <a:gd name="connsiteY1" fmla="*/ 0 h 6858000"/>
                <a:gd name="connsiteX2" fmla="*/ 4669733 w 4669733"/>
                <a:gd name="connsiteY2" fmla="*/ 6858000 h 6858000"/>
                <a:gd name="connsiteX3" fmla="*/ 1058973 w 4669733"/>
                <a:gd name="connsiteY3" fmla="*/ 6858000 h 6858000"/>
                <a:gd name="connsiteX4" fmla="*/ 917954 w 4669733"/>
                <a:gd name="connsiteY4" fmla="*/ 6643697 h 6858000"/>
                <a:gd name="connsiteX5" fmla="*/ 0 w 4669733"/>
                <a:gd name="connsiteY5" fmla="*/ 3328980 h 6858000"/>
                <a:gd name="connsiteX6" fmla="*/ 804949 w 4669733"/>
                <a:gd name="connsiteY6" fmla="*/ 20792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9733" h="6858000">
                  <a:moveTo>
                    <a:pt x="926335" y="0"/>
                  </a:moveTo>
                  <a:lnTo>
                    <a:pt x="4669733" y="0"/>
                  </a:lnTo>
                  <a:lnTo>
                    <a:pt x="4669733" y="6858000"/>
                  </a:lnTo>
                  <a:lnTo>
                    <a:pt x="1058973" y="6858000"/>
                  </a:lnTo>
                  <a:lnTo>
                    <a:pt x="917954" y="6643697"/>
                  </a:lnTo>
                  <a:cubicBezTo>
                    <a:pt x="337178" y="5683491"/>
                    <a:pt x="0" y="4547826"/>
                    <a:pt x="0" y="3328980"/>
                  </a:cubicBezTo>
                  <a:cubicBezTo>
                    <a:pt x="0" y="2190890"/>
                    <a:pt x="293291" y="1124521"/>
                    <a:pt x="804949" y="207920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100000" sy="100000" flip="none" algn="t"/>
            </a:blipFill>
            <a:ln w="16727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 userDrawn="1"/>
        </p:nvSpPr>
        <p:spPr>
          <a:xfrm>
            <a:off x="9180195" y="6636385"/>
            <a:ext cx="3135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1000">
              <a:solidFill>
                <a:schemeClr val="bg1">
                  <a:lumMod val="65000"/>
                </a:schemeClr>
              </a:solidFill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-12700" y="0"/>
            <a:ext cx="12204065" cy="6879590"/>
            <a:chOff x="0" y="0"/>
            <a:chExt cx="14400" cy="9008"/>
          </a:xfrm>
        </p:grpSpPr>
        <p:sp>
          <p:nvSpPr>
            <p:cNvPr id="13" name="任意多边形: 形状 6"/>
            <p:cNvSpPr/>
            <p:nvPr userDrawn="1"/>
          </p:nvSpPr>
          <p:spPr>
            <a:xfrm>
              <a:off x="0" y="0"/>
              <a:ext cx="14400" cy="9009"/>
            </a:xfrm>
            <a:custGeom>
              <a:avLst/>
              <a:gdLst>
                <a:gd name="connsiteX0" fmla="*/ 0 w 10270273"/>
                <a:gd name="connsiteY0" fmla="*/ 0 h 6419756"/>
                <a:gd name="connsiteX1" fmla="*/ 10270273 w 10270273"/>
                <a:gd name="connsiteY1" fmla="*/ 0 h 6419756"/>
                <a:gd name="connsiteX2" fmla="*/ 10270273 w 10270273"/>
                <a:gd name="connsiteY2" fmla="*/ 6419757 h 6419756"/>
                <a:gd name="connsiteX3" fmla="*/ 0 w 10270273"/>
                <a:gd name="connsiteY3" fmla="*/ 6419757 h 6419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70273" h="6419756">
                  <a:moveTo>
                    <a:pt x="0" y="0"/>
                  </a:moveTo>
                  <a:lnTo>
                    <a:pt x="10270273" y="0"/>
                  </a:lnTo>
                  <a:lnTo>
                    <a:pt x="10270273" y="6419757"/>
                  </a:lnTo>
                  <a:lnTo>
                    <a:pt x="0" y="6419757"/>
                  </a:lnTo>
                  <a:close/>
                </a:path>
              </a:pathLst>
            </a:custGeom>
            <a:solidFill>
              <a:srgbClr val="1D3770"/>
            </a:solidFill>
            <a:ln w="16727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sz="1350">
                <a:cs typeface="+mn-ea"/>
                <a:sym typeface="+mn-lt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2"/>
            <a:srcRect t="7120" b="7120"/>
            <a:stretch>
              <a:fillRect/>
            </a:stretch>
          </p:blipFill>
          <p:spPr>
            <a:xfrm>
              <a:off x="7203" y="0"/>
              <a:ext cx="3050" cy="9009"/>
            </a:xfrm>
            <a:custGeom>
              <a:avLst/>
              <a:gdLst>
                <a:gd name="connsiteX0" fmla="*/ 0 w 2582103"/>
                <a:gd name="connsiteY0" fmla="*/ 0 h 6858000"/>
                <a:gd name="connsiteX1" fmla="*/ 2582103 w 2582103"/>
                <a:gd name="connsiteY1" fmla="*/ 0 h 6858000"/>
                <a:gd name="connsiteX2" fmla="*/ 2582103 w 2582103"/>
                <a:gd name="connsiteY2" fmla="*/ 6858000 h 6858000"/>
                <a:gd name="connsiteX3" fmla="*/ 0 w 2582103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2103" h="6858000">
                  <a:moveTo>
                    <a:pt x="0" y="0"/>
                  </a:moveTo>
                  <a:lnTo>
                    <a:pt x="2582103" y="0"/>
                  </a:lnTo>
                  <a:lnTo>
                    <a:pt x="2582103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sp>
          <p:nvSpPr>
            <p:cNvPr id="15" name="任意多边形: 形状 8"/>
            <p:cNvSpPr/>
            <p:nvPr userDrawn="1"/>
          </p:nvSpPr>
          <p:spPr>
            <a:xfrm>
              <a:off x="7340" y="0"/>
              <a:ext cx="2228" cy="9009"/>
            </a:xfrm>
            <a:custGeom>
              <a:avLst/>
              <a:gdLst>
                <a:gd name="connsiteX0" fmla="*/ 918577 w 1886665"/>
                <a:gd name="connsiteY0" fmla="*/ 0 h 6857999"/>
                <a:gd name="connsiteX1" fmla="*/ 1718898 w 1886665"/>
                <a:gd name="connsiteY1" fmla="*/ 0 h 6857999"/>
                <a:gd name="connsiteX2" fmla="*/ 1486907 w 1886665"/>
                <a:gd name="connsiteY2" fmla="*/ 416495 h 6857999"/>
                <a:gd name="connsiteX3" fmla="*/ 801608 w 1886665"/>
                <a:gd name="connsiteY3" fmla="*/ 3303749 h 6857999"/>
                <a:gd name="connsiteX4" fmla="*/ 1712800 w 1886665"/>
                <a:gd name="connsiteY4" fmla="*/ 6594758 h 6857999"/>
                <a:gd name="connsiteX5" fmla="*/ 1886665 w 1886665"/>
                <a:gd name="connsiteY5" fmla="*/ 6857999 h 6857999"/>
                <a:gd name="connsiteX6" fmla="*/ 1086956 w 1886665"/>
                <a:gd name="connsiteY6" fmla="*/ 6857999 h 6857999"/>
                <a:gd name="connsiteX7" fmla="*/ 913036 w 1886665"/>
                <a:gd name="connsiteY7" fmla="*/ 6594758 h 6857999"/>
                <a:gd name="connsiteX8" fmla="*/ 0 w 1886665"/>
                <a:gd name="connsiteY8" fmla="*/ 3303749 h 6857999"/>
                <a:gd name="connsiteX9" fmla="*/ 686112 w 1886665"/>
                <a:gd name="connsiteY9" fmla="*/ 416495 h 68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6665" h="6857999">
                  <a:moveTo>
                    <a:pt x="918577" y="0"/>
                  </a:moveTo>
                  <a:lnTo>
                    <a:pt x="1718898" y="0"/>
                  </a:lnTo>
                  <a:lnTo>
                    <a:pt x="1486907" y="416495"/>
                  </a:lnTo>
                  <a:cubicBezTo>
                    <a:pt x="1049823" y="1277568"/>
                    <a:pt x="801608" y="2260309"/>
                    <a:pt x="801608" y="3303749"/>
                  </a:cubicBezTo>
                  <a:cubicBezTo>
                    <a:pt x="801608" y="4514353"/>
                    <a:pt x="1135030" y="5642337"/>
                    <a:pt x="1712800" y="6594758"/>
                  </a:cubicBezTo>
                  <a:lnTo>
                    <a:pt x="1886665" y="6857999"/>
                  </a:lnTo>
                  <a:lnTo>
                    <a:pt x="1086956" y="6857999"/>
                  </a:lnTo>
                  <a:lnTo>
                    <a:pt x="913036" y="6594758"/>
                  </a:lnTo>
                  <a:cubicBezTo>
                    <a:pt x="334897" y="5642337"/>
                    <a:pt x="0" y="4514353"/>
                    <a:pt x="0" y="3303749"/>
                  </a:cubicBezTo>
                  <a:cubicBezTo>
                    <a:pt x="0" y="2260309"/>
                    <a:pt x="248215" y="1277568"/>
                    <a:pt x="686112" y="416495"/>
                  </a:cubicBezTo>
                  <a:close/>
                </a:path>
              </a:pathLst>
            </a:custGeom>
            <a:solidFill>
              <a:srgbClr val="1D3770"/>
            </a:solidFill>
            <a:ln w="16727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" name="任意多边形: 形状 9"/>
            <p:cNvSpPr/>
            <p:nvPr userDrawn="1"/>
          </p:nvSpPr>
          <p:spPr>
            <a:xfrm>
              <a:off x="7613" y="0"/>
              <a:ext cx="1391" cy="9009"/>
            </a:xfrm>
            <a:custGeom>
              <a:avLst/>
              <a:gdLst>
                <a:gd name="connsiteX0" fmla="*/ 918577 w 1177551"/>
                <a:gd name="connsiteY0" fmla="*/ 0 h 6857999"/>
                <a:gd name="connsiteX1" fmla="*/ 1011070 w 1177551"/>
                <a:gd name="connsiteY1" fmla="*/ 0 h 6857999"/>
                <a:gd name="connsiteX2" fmla="*/ 778606 w 1177551"/>
                <a:gd name="connsiteY2" fmla="*/ 416495 h 6857999"/>
                <a:gd name="connsiteX3" fmla="*/ 92494 w 1177551"/>
                <a:gd name="connsiteY3" fmla="*/ 3303749 h 6857999"/>
                <a:gd name="connsiteX4" fmla="*/ 1003686 w 1177551"/>
                <a:gd name="connsiteY4" fmla="*/ 6594758 h 6857999"/>
                <a:gd name="connsiteX5" fmla="*/ 1177551 w 1177551"/>
                <a:gd name="connsiteY5" fmla="*/ 6857999 h 6857999"/>
                <a:gd name="connsiteX6" fmla="*/ 1085057 w 1177551"/>
                <a:gd name="connsiteY6" fmla="*/ 6857999 h 6857999"/>
                <a:gd name="connsiteX7" fmla="*/ 911192 w 1177551"/>
                <a:gd name="connsiteY7" fmla="*/ 6594758 h 6857999"/>
                <a:gd name="connsiteX8" fmla="*/ 0 w 1177551"/>
                <a:gd name="connsiteY8" fmla="*/ 3303749 h 6857999"/>
                <a:gd name="connsiteX9" fmla="*/ 686112 w 1177551"/>
                <a:gd name="connsiteY9" fmla="*/ 416495 h 68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7551" h="6857999">
                  <a:moveTo>
                    <a:pt x="918577" y="0"/>
                  </a:moveTo>
                  <a:lnTo>
                    <a:pt x="1011070" y="0"/>
                  </a:lnTo>
                  <a:lnTo>
                    <a:pt x="778606" y="416495"/>
                  </a:lnTo>
                  <a:cubicBezTo>
                    <a:pt x="340708" y="1277568"/>
                    <a:pt x="92494" y="2260309"/>
                    <a:pt x="92494" y="3303749"/>
                  </a:cubicBezTo>
                  <a:cubicBezTo>
                    <a:pt x="92494" y="4514353"/>
                    <a:pt x="425915" y="5642337"/>
                    <a:pt x="1003686" y="6594758"/>
                  </a:cubicBezTo>
                  <a:lnTo>
                    <a:pt x="1177551" y="6857999"/>
                  </a:lnTo>
                  <a:lnTo>
                    <a:pt x="1085057" y="6857999"/>
                  </a:lnTo>
                  <a:lnTo>
                    <a:pt x="911192" y="6594758"/>
                  </a:lnTo>
                  <a:cubicBezTo>
                    <a:pt x="333422" y="5642337"/>
                    <a:pt x="0" y="4514353"/>
                    <a:pt x="0" y="3303749"/>
                  </a:cubicBezTo>
                  <a:cubicBezTo>
                    <a:pt x="0" y="2260309"/>
                    <a:pt x="248215" y="1277568"/>
                    <a:pt x="686112" y="416495"/>
                  </a:cubicBezTo>
                  <a:close/>
                </a:path>
              </a:pathLst>
            </a:custGeom>
            <a:solidFill>
              <a:srgbClr val="C46725"/>
            </a:solidFill>
            <a:ln w="16727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sz="1350" dirty="0">
                <a:cs typeface="+mn-ea"/>
                <a:sym typeface="+mn-lt"/>
              </a:endParaRPr>
            </a:p>
          </p:txBody>
        </p:sp>
        <p:sp>
          <p:nvSpPr>
            <p:cNvPr id="17" name="任意多边形: 形状 10"/>
            <p:cNvSpPr/>
            <p:nvPr userDrawn="1"/>
          </p:nvSpPr>
          <p:spPr>
            <a:xfrm>
              <a:off x="8885" y="0"/>
              <a:ext cx="5515" cy="9009"/>
            </a:xfrm>
            <a:custGeom>
              <a:avLst/>
              <a:gdLst>
                <a:gd name="connsiteX0" fmla="*/ 926335 w 4669733"/>
                <a:gd name="connsiteY0" fmla="*/ 0 h 6858000"/>
                <a:gd name="connsiteX1" fmla="*/ 4669733 w 4669733"/>
                <a:gd name="connsiteY1" fmla="*/ 0 h 6858000"/>
                <a:gd name="connsiteX2" fmla="*/ 4669733 w 4669733"/>
                <a:gd name="connsiteY2" fmla="*/ 6858000 h 6858000"/>
                <a:gd name="connsiteX3" fmla="*/ 1058973 w 4669733"/>
                <a:gd name="connsiteY3" fmla="*/ 6858000 h 6858000"/>
                <a:gd name="connsiteX4" fmla="*/ 917954 w 4669733"/>
                <a:gd name="connsiteY4" fmla="*/ 6643697 h 6858000"/>
                <a:gd name="connsiteX5" fmla="*/ 0 w 4669733"/>
                <a:gd name="connsiteY5" fmla="*/ 3328980 h 6858000"/>
                <a:gd name="connsiteX6" fmla="*/ 804949 w 4669733"/>
                <a:gd name="connsiteY6" fmla="*/ 20792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9733" h="6858000">
                  <a:moveTo>
                    <a:pt x="926335" y="0"/>
                  </a:moveTo>
                  <a:lnTo>
                    <a:pt x="4669733" y="0"/>
                  </a:lnTo>
                  <a:lnTo>
                    <a:pt x="4669733" y="6858000"/>
                  </a:lnTo>
                  <a:lnTo>
                    <a:pt x="1058973" y="6858000"/>
                  </a:lnTo>
                  <a:lnTo>
                    <a:pt x="917954" y="6643697"/>
                  </a:lnTo>
                  <a:cubicBezTo>
                    <a:pt x="337178" y="5683491"/>
                    <a:pt x="0" y="4547826"/>
                    <a:pt x="0" y="3328980"/>
                  </a:cubicBezTo>
                  <a:cubicBezTo>
                    <a:pt x="0" y="2190890"/>
                    <a:pt x="293291" y="1124521"/>
                    <a:pt x="804949" y="207920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100000" sy="100000" flip="none" algn="t"/>
            </a:blipFill>
            <a:ln w="16727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pic>
        <p:nvPicPr>
          <p:cNvPr id="2" name="图片 1" descr="/Users/zhangzuyuan/Library/Containers/com.kingsoft.wpsoffice.mac/Data/tmp/photoeditapp/20260304033426/temp.pngtemp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900" y="-588010"/>
            <a:ext cx="2110105" cy="2110105"/>
          </a:xfrm>
          <a:prstGeom prst="rect">
            <a:avLst/>
          </a:prstGeom>
        </p:spPr>
      </p:pic>
      <p:sp>
        <p:nvSpPr>
          <p:cNvPr id="4" name="文本框 3"/>
          <p:cNvSpPr txBox="1"/>
          <p:nvPr userDrawn="1"/>
        </p:nvSpPr>
        <p:spPr>
          <a:xfrm>
            <a:off x="9180195" y="6636385"/>
            <a:ext cx="3135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1000">
              <a:solidFill>
                <a:schemeClr val="bg1">
                  <a:lumMod val="65000"/>
                </a:schemeClr>
              </a:solidFill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-12700" y="0"/>
            <a:ext cx="12204065" cy="6879590"/>
            <a:chOff x="0" y="0"/>
            <a:chExt cx="14400" cy="9008"/>
          </a:xfrm>
        </p:grpSpPr>
        <p:sp>
          <p:nvSpPr>
            <p:cNvPr id="13" name="任意多边形: 形状 6"/>
            <p:cNvSpPr/>
            <p:nvPr userDrawn="1"/>
          </p:nvSpPr>
          <p:spPr>
            <a:xfrm>
              <a:off x="0" y="0"/>
              <a:ext cx="14400" cy="9009"/>
            </a:xfrm>
            <a:custGeom>
              <a:avLst/>
              <a:gdLst>
                <a:gd name="connsiteX0" fmla="*/ 0 w 10270273"/>
                <a:gd name="connsiteY0" fmla="*/ 0 h 6419756"/>
                <a:gd name="connsiteX1" fmla="*/ 10270273 w 10270273"/>
                <a:gd name="connsiteY1" fmla="*/ 0 h 6419756"/>
                <a:gd name="connsiteX2" fmla="*/ 10270273 w 10270273"/>
                <a:gd name="connsiteY2" fmla="*/ 6419757 h 6419756"/>
                <a:gd name="connsiteX3" fmla="*/ 0 w 10270273"/>
                <a:gd name="connsiteY3" fmla="*/ 6419757 h 6419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70273" h="6419756">
                  <a:moveTo>
                    <a:pt x="0" y="0"/>
                  </a:moveTo>
                  <a:lnTo>
                    <a:pt x="10270273" y="0"/>
                  </a:lnTo>
                  <a:lnTo>
                    <a:pt x="10270273" y="6419757"/>
                  </a:lnTo>
                  <a:lnTo>
                    <a:pt x="0" y="6419757"/>
                  </a:lnTo>
                  <a:close/>
                </a:path>
              </a:pathLst>
            </a:custGeom>
            <a:solidFill>
              <a:srgbClr val="1D3770"/>
            </a:solidFill>
            <a:ln w="16727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sz="1350">
                <a:cs typeface="+mn-ea"/>
                <a:sym typeface="+mn-lt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2"/>
            <a:srcRect t="7120" b="7120"/>
            <a:stretch>
              <a:fillRect/>
            </a:stretch>
          </p:blipFill>
          <p:spPr>
            <a:xfrm>
              <a:off x="7203" y="0"/>
              <a:ext cx="3050" cy="9009"/>
            </a:xfrm>
            <a:custGeom>
              <a:avLst/>
              <a:gdLst>
                <a:gd name="connsiteX0" fmla="*/ 0 w 2582103"/>
                <a:gd name="connsiteY0" fmla="*/ 0 h 6858000"/>
                <a:gd name="connsiteX1" fmla="*/ 2582103 w 2582103"/>
                <a:gd name="connsiteY1" fmla="*/ 0 h 6858000"/>
                <a:gd name="connsiteX2" fmla="*/ 2582103 w 2582103"/>
                <a:gd name="connsiteY2" fmla="*/ 6858000 h 6858000"/>
                <a:gd name="connsiteX3" fmla="*/ 0 w 2582103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2103" h="6858000">
                  <a:moveTo>
                    <a:pt x="0" y="0"/>
                  </a:moveTo>
                  <a:lnTo>
                    <a:pt x="2582103" y="0"/>
                  </a:lnTo>
                  <a:lnTo>
                    <a:pt x="2582103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sp>
          <p:nvSpPr>
            <p:cNvPr id="15" name="任意多边形: 形状 8"/>
            <p:cNvSpPr/>
            <p:nvPr userDrawn="1"/>
          </p:nvSpPr>
          <p:spPr>
            <a:xfrm>
              <a:off x="7340" y="0"/>
              <a:ext cx="2228" cy="9009"/>
            </a:xfrm>
            <a:custGeom>
              <a:avLst/>
              <a:gdLst>
                <a:gd name="connsiteX0" fmla="*/ 918577 w 1886665"/>
                <a:gd name="connsiteY0" fmla="*/ 0 h 6857999"/>
                <a:gd name="connsiteX1" fmla="*/ 1718898 w 1886665"/>
                <a:gd name="connsiteY1" fmla="*/ 0 h 6857999"/>
                <a:gd name="connsiteX2" fmla="*/ 1486907 w 1886665"/>
                <a:gd name="connsiteY2" fmla="*/ 416495 h 6857999"/>
                <a:gd name="connsiteX3" fmla="*/ 801608 w 1886665"/>
                <a:gd name="connsiteY3" fmla="*/ 3303749 h 6857999"/>
                <a:gd name="connsiteX4" fmla="*/ 1712800 w 1886665"/>
                <a:gd name="connsiteY4" fmla="*/ 6594758 h 6857999"/>
                <a:gd name="connsiteX5" fmla="*/ 1886665 w 1886665"/>
                <a:gd name="connsiteY5" fmla="*/ 6857999 h 6857999"/>
                <a:gd name="connsiteX6" fmla="*/ 1086956 w 1886665"/>
                <a:gd name="connsiteY6" fmla="*/ 6857999 h 6857999"/>
                <a:gd name="connsiteX7" fmla="*/ 913036 w 1886665"/>
                <a:gd name="connsiteY7" fmla="*/ 6594758 h 6857999"/>
                <a:gd name="connsiteX8" fmla="*/ 0 w 1886665"/>
                <a:gd name="connsiteY8" fmla="*/ 3303749 h 6857999"/>
                <a:gd name="connsiteX9" fmla="*/ 686112 w 1886665"/>
                <a:gd name="connsiteY9" fmla="*/ 416495 h 68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6665" h="6857999">
                  <a:moveTo>
                    <a:pt x="918577" y="0"/>
                  </a:moveTo>
                  <a:lnTo>
                    <a:pt x="1718898" y="0"/>
                  </a:lnTo>
                  <a:lnTo>
                    <a:pt x="1486907" y="416495"/>
                  </a:lnTo>
                  <a:cubicBezTo>
                    <a:pt x="1049823" y="1277568"/>
                    <a:pt x="801608" y="2260309"/>
                    <a:pt x="801608" y="3303749"/>
                  </a:cubicBezTo>
                  <a:cubicBezTo>
                    <a:pt x="801608" y="4514353"/>
                    <a:pt x="1135030" y="5642337"/>
                    <a:pt x="1712800" y="6594758"/>
                  </a:cubicBezTo>
                  <a:lnTo>
                    <a:pt x="1886665" y="6857999"/>
                  </a:lnTo>
                  <a:lnTo>
                    <a:pt x="1086956" y="6857999"/>
                  </a:lnTo>
                  <a:lnTo>
                    <a:pt x="913036" y="6594758"/>
                  </a:lnTo>
                  <a:cubicBezTo>
                    <a:pt x="334897" y="5642337"/>
                    <a:pt x="0" y="4514353"/>
                    <a:pt x="0" y="3303749"/>
                  </a:cubicBezTo>
                  <a:cubicBezTo>
                    <a:pt x="0" y="2260309"/>
                    <a:pt x="248215" y="1277568"/>
                    <a:pt x="686112" y="416495"/>
                  </a:cubicBezTo>
                  <a:close/>
                </a:path>
              </a:pathLst>
            </a:custGeom>
            <a:solidFill>
              <a:srgbClr val="1D3770"/>
            </a:solidFill>
            <a:ln w="16727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" name="任意多边形: 形状 9"/>
            <p:cNvSpPr/>
            <p:nvPr userDrawn="1"/>
          </p:nvSpPr>
          <p:spPr>
            <a:xfrm>
              <a:off x="7613" y="0"/>
              <a:ext cx="1391" cy="9009"/>
            </a:xfrm>
            <a:custGeom>
              <a:avLst/>
              <a:gdLst>
                <a:gd name="connsiteX0" fmla="*/ 918577 w 1177551"/>
                <a:gd name="connsiteY0" fmla="*/ 0 h 6857999"/>
                <a:gd name="connsiteX1" fmla="*/ 1011070 w 1177551"/>
                <a:gd name="connsiteY1" fmla="*/ 0 h 6857999"/>
                <a:gd name="connsiteX2" fmla="*/ 778606 w 1177551"/>
                <a:gd name="connsiteY2" fmla="*/ 416495 h 6857999"/>
                <a:gd name="connsiteX3" fmla="*/ 92494 w 1177551"/>
                <a:gd name="connsiteY3" fmla="*/ 3303749 h 6857999"/>
                <a:gd name="connsiteX4" fmla="*/ 1003686 w 1177551"/>
                <a:gd name="connsiteY4" fmla="*/ 6594758 h 6857999"/>
                <a:gd name="connsiteX5" fmla="*/ 1177551 w 1177551"/>
                <a:gd name="connsiteY5" fmla="*/ 6857999 h 6857999"/>
                <a:gd name="connsiteX6" fmla="*/ 1085057 w 1177551"/>
                <a:gd name="connsiteY6" fmla="*/ 6857999 h 6857999"/>
                <a:gd name="connsiteX7" fmla="*/ 911192 w 1177551"/>
                <a:gd name="connsiteY7" fmla="*/ 6594758 h 6857999"/>
                <a:gd name="connsiteX8" fmla="*/ 0 w 1177551"/>
                <a:gd name="connsiteY8" fmla="*/ 3303749 h 6857999"/>
                <a:gd name="connsiteX9" fmla="*/ 686112 w 1177551"/>
                <a:gd name="connsiteY9" fmla="*/ 416495 h 68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7551" h="6857999">
                  <a:moveTo>
                    <a:pt x="918577" y="0"/>
                  </a:moveTo>
                  <a:lnTo>
                    <a:pt x="1011070" y="0"/>
                  </a:lnTo>
                  <a:lnTo>
                    <a:pt x="778606" y="416495"/>
                  </a:lnTo>
                  <a:cubicBezTo>
                    <a:pt x="340708" y="1277568"/>
                    <a:pt x="92494" y="2260309"/>
                    <a:pt x="92494" y="3303749"/>
                  </a:cubicBezTo>
                  <a:cubicBezTo>
                    <a:pt x="92494" y="4514353"/>
                    <a:pt x="425915" y="5642337"/>
                    <a:pt x="1003686" y="6594758"/>
                  </a:cubicBezTo>
                  <a:lnTo>
                    <a:pt x="1177551" y="6857999"/>
                  </a:lnTo>
                  <a:lnTo>
                    <a:pt x="1085057" y="6857999"/>
                  </a:lnTo>
                  <a:lnTo>
                    <a:pt x="911192" y="6594758"/>
                  </a:lnTo>
                  <a:cubicBezTo>
                    <a:pt x="333422" y="5642337"/>
                    <a:pt x="0" y="4514353"/>
                    <a:pt x="0" y="3303749"/>
                  </a:cubicBezTo>
                  <a:cubicBezTo>
                    <a:pt x="0" y="2260309"/>
                    <a:pt x="248215" y="1277568"/>
                    <a:pt x="686112" y="416495"/>
                  </a:cubicBezTo>
                  <a:close/>
                </a:path>
              </a:pathLst>
            </a:custGeom>
            <a:solidFill>
              <a:srgbClr val="C46725"/>
            </a:solidFill>
            <a:ln w="16727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sz="1350" dirty="0">
                <a:cs typeface="+mn-ea"/>
                <a:sym typeface="+mn-lt"/>
              </a:endParaRPr>
            </a:p>
          </p:txBody>
        </p:sp>
        <p:sp>
          <p:nvSpPr>
            <p:cNvPr id="17" name="任意多边形: 形状 10"/>
            <p:cNvSpPr/>
            <p:nvPr userDrawn="1"/>
          </p:nvSpPr>
          <p:spPr>
            <a:xfrm>
              <a:off x="8885" y="0"/>
              <a:ext cx="5515" cy="9009"/>
            </a:xfrm>
            <a:custGeom>
              <a:avLst/>
              <a:gdLst>
                <a:gd name="connsiteX0" fmla="*/ 926335 w 4669733"/>
                <a:gd name="connsiteY0" fmla="*/ 0 h 6858000"/>
                <a:gd name="connsiteX1" fmla="*/ 4669733 w 4669733"/>
                <a:gd name="connsiteY1" fmla="*/ 0 h 6858000"/>
                <a:gd name="connsiteX2" fmla="*/ 4669733 w 4669733"/>
                <a:gd name="connsiteY2" fmla="*/ 6858000 h 6858000"/>
                <a:gd name="connsiteX3" fmla="*/ 1058973 w 4669733"/>
                <a:gd name="connsiteY3" fmla="*/ 6858000 h 6858000"/>
                <a:gd name="connsiteX4" fmla="*/ 917954 w 4669733"/>
                <a:gd name="connsiteY4" fmla="*/ 6643697 h 6858000"/>
                <a:gd name="connsiteX5" fmla="*/ 0 w 4669733"/>
                <a:gd name="connsiteY5" fmla="*/ 3328980 h 6858000"/>
                <a:gd name="connsiteX6" fmla="*/ 804949 w 4669733"/>
                <a:gd name="connsiteY6" fmla="*/ 20792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9733" h="6858000">
                  <a:moveTo>
                    <a:pt x="926335" y="0"/>
                  </a:moveTo>
                  <a:lnTo>
                    <a:pt x="4669733" y="0"/>
                  </a:lnTo>
                  <a:lnTo>
                    <a:pt x="4669733" y="6858000"/>
                  </a:lnTo>
                  <a:lnTo>
                    <a:pt x="1058973" y="6858000"/>
                  </a:lnTo>
                  <a:lnTo>
                    <a:pt x="917954" y="6643697"/>
                  </a:lnTo>
                  <a:cubicBezTo>
                    <a:pt x="337178" y="5683491"/>
                    <a:pt x="0" y="4547826"/>
                    <a:pt x="0" y="3328980"/>
                  </a:cubicBezTo>
                  <a:cubicBezTo>
                    <a:pt x="0" y="2190890"/>
                    <a:pt x="293291" y="1124521"/>
                    <a:pt x="804949" y="207920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100000" sy="100000" flip="none" algn="t"/>
            </a:blipFill>
            <a:ln w="16727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 userDrawn="1"/>
        </p:nvSpPr>
        <p:spPr>
          <a:xfrm>
            <a:off x="9180195" y="6636385"/>
            <a:ext cx="3135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1000">
              <a:solidFill>
                <a:schemeClr val="bg1">
                  <a:lumMod val="65000"/>
                </a:schemeClr>
              </a:solidFill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/Users/zhangzuyuan/Library/Containers/com.kingsoft.wpsoffice.mac/Data/tmp/photoeditapp/20260304033426/temp.pngtemp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900" y="-588010"/>
            <a:ext cx="2110105" cy="2110105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9180195" y="6636385"/>
            <a:ext cx="3135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1000">
              <a:solidFill>
                <a:schemeClr val="bg1">
                  <a:lumMod val="65000"/>
                </a:schemeClr>
              </a:solidFill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9180195" y="6636385"/>
            <a:ext cx="3135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1000">
              <a:solidFill>
                <a:schemeClr val="bg1">
                  <a:lumMod val="65000"/>
                </a:schemeClr>
              </a:solidFill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26" y="608440"/>
            <a:ext cx="10969672" cy="705647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26" y="1490498"/>
            <a:ext cx="10969672" cy="4759512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26" y="6314814"/>
            <a:ext cx="2700117" cy="316821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177" y="6314814"/>
            <a:ext cx="3960171" cy="3168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982" y="6314814"/>
            <a:ext cx="2700117" cy="316821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510" y="201295"/>
            <a:ext cx="765810" cy="765810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9180195" y="6636385"/>
            <a:ext cx="3135630" cy="181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1000">
              <a:solidFill>
                <a:schemeClr val="bg1">
                  <a:lumMod val="65000"/>
                </a:schemeClr>
              </a:solidFill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microsoft.com/office/2007/relationships/hdphoto" Target="../media/image10.wdp"/><Relationship Id="rId5" Type="http://schemas.openxmlformats.org/officeDocument/2006/relationships/image" Target="../media/image9.png"/><Relationship Id="rId4" Type="http://schemas.microsoft.com/office/2007/relationships/hdphoto" Target="../media/image8.wdp"/><Relationship Id="rId3" Type="http://schemas.openxmlformats.org/officeDocument/2006/relationships/image" Target="../media/image7.png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microsoft.com/office/2007/relationships/media" Target="../media/media3.mp4"/><Relationship Id="rId7" Type="http://schemas.openxmlformats.org/officeDocument/2006/relationships/video" Target="../media/media3.mp4"/><Relationship Id="rId6" Type="http://schemas.openxmlformats.org/officeDocument/2006/relationships/image" Target="../media/image28.png"/><Relationship Id="rId5" Type="http://schemas.microsoft.com/office/2007/relationships/media" Target="../media/media2.mp4"/><Relationship Id="rId4" Type="http://schemas.openxmlformats.org/officeDocument/2006/relationships/video" Target="../media/media2.mp4"/><Relationship Id="rId3" Type="http://schemas.openxmlformats.org/officeDocument/2006/relationships/image" Target="../media/image27.png"/><Relationship Id="rId2" Type="http://schemas.microsoft.com/office/2007/relationships/media" Target="../media/media1.mp4"/><Relationship Id="rId11" Type="http://schemas.openxmlformats.org/officeDocument/2006/relationships/notesSlide" Target="../notesSlides/notesSlide26.xml"/><Relationship Id="rId10" Type="http://schemas.openxmlformats.org/officeDocument/2006/relationships/slideLayout" Target="../slideLayouts/slideLayout12.xml"/><Relationship Id="rId1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8194675" y="3590290"/>
            <a:ext cx="3191510" cy="661035"/>
            <a:chOff x="1049462" y="4841929"/>
            <a:chExt cx="1856808" cy="666115"/>
          </a:xfrm>
        </p:grpSpPr>
        <p:grpSp>
          <p:nvGrpSpPr>
            <p:cNvPr id="35" name="组合 34"/>
            <p:cNvGrpSpPr/>
            <p:nvPr/>
          </p:nvGrpSpPr>
          <p:grpSpPr>
            <a:xfrm>
              <a:off x="1049462" y="4841929"/>
              <a:ext cx="1652270" cy="666115"/>
              <a:chOff x="1049462" y="4841929"/>
              <a:chExt cx="1652270" cy="666115"/>
            </a:xfrm>
          </p:grpSpPr>
          <p:sp>
            <p:nvSpPr>
              <p:cNvPr id="23" name="任意多边形: 形状 12"/>
              <p:cNvSpPr/>
              <p:nvPr/>
            </p:nvSpPr>
            <p:spPr>
              <a:xfrm flipH="1" flipV="1">
                <a:off x="1049462" y="5025444"/>
                <a:ext cx="1652270" cy="482600"/>
              </a:xfrm>
              <a:prstGeom prst="roundRect">
                <a:avLst>
                  <a:gd name="adj" fmla="val 50000"/>
                </a:avLst>
              </a:prstGeom>
              <a:solidFill>
                <a:srgbClr val="2442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19637932">
                <a:off x="1219408" y="4841929"/>
                <a:ext cx="171105" cy="268129"/>
              </a:xfrm>
              <a:prstGeom prst="triangle">
                <a:avLst/>
              </a:prstGeom>
              <a:solidFill>
                <a:srgbClr val="203F7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049462" y="5066527"/>
              <a:ext cx="1856808" cy="401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Awake</a:t>
              </a: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打假</a:t>
              </a: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斗士阿祖</a:t>
              </a:r>
              <a:endParaRPr lang="en-US" altLang="zh-CN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51510" y="2639695"/>
            <a:ext cx="10734675" cy="923925"/>
          </a:xfrm>
          <a:prstGeom prst="rect">
            <a:avLst/>
          </a:prstGeom>
          <a:noFill/>
          <a:ln>
            <a:solidFill>
              <a:srgbClr val="F19F39"/>
            </a:solidFill>
          </a:ln>
        </p:spPr>
        <p:txBody>
          <a:bodyPr wrap="none" rtlCol="0">
            <a:noAutofit/>
          </a:bodyPr>
          <a:lstStyle/>
          <a:p>
            <a:pPr algn="l"/>
            <a:r>
              <a:rPr lang="zh-CN" altLang="en-US" sz="5400" dirty="0">
                <a:solidFill>
                  <a:srgbClr val="203F7E"/>
                </a:solidFill>
                <a:cs typeface="+mn-ea"/>
                <a:sym typeface="+mn-lt"/>
              </a:rPr>
              <a:t>币价倍数下跌</a:t>
            </a:r>
            <a:r>
              <a:rPr lang="en-US" altLang="zh-CN" sz="5400" dirty="0">
                <a:solidFill>
                  <a:srgbClr val="203F7E"/>
                </a:solidFill>
                <a:cs typeface="+mn-ea"/>
                <a:sym typeface="+mn-lt"/>
              </a:rPr>
              <a:t>，</a:t>
            </a:r>
            <a:r>
              <a:rPr lang="zh-CN" altLang="en-US" sz="5400" dirty="0">
                <a:solidFill>
                  <a:srgbClr val="203F7E"/>
                </a:solidFill>
                <a:cs typeface="+mn-ea"/>
                <a:sym typeface="+mn-lt"/>
              </a:rPr>
              <a:t>但是币量指数上涨</a:t>
            </a:r>
            <a:endParaRPr lang="zh-CN" altLang="en-US" sz="5400" dirty="0">
              <a:solidFill>
                <a:srgbClr val="203F7E"/>
              </a:solidFill>
              <a:cs typeface="+mn-ea"/>
              <a:sym typeface="+mn-lt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480" y="5771281"/>
            <a:ext cx="304800" cy="3048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552" y="5773115"/>
            <a:ext cx="304800" cy="30480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62" y="5771281"/>
            <a:ext cx="365780" cy="3657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全球所有资产同步</a:t>
            </a:r>
            <a:r>
              <a:rPr lang="zh-CN" altLang="en-US" sz="3600"/>
              <a:t>下跌</a:t>
            </a:r>
            <a:endParaRPr lang="zh-CN" altLang="en-US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485775" y="846455"/>
            <a:ext cx="11541760" cy="60007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en-US" sz="3200">
                <a:solidFill>
                  <a:srgbClr val="24428A"/>
                </a:solidFill>
              </a:rPr>
              <a:t>1、2026.5</a:t>
            </a:r>
            <a:r>
              <a:rPr lang="zh-CN" altLang="en-US" sz="3200">
                <a:solidFill>
                  <a:srgbClr val="24428A"/>
                </a:solidFill>
              </a:rPr>
              <a:t>美国非农就业报告表现火热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美联储预计</a:t>
            </a:r>
            <a:r>
              <a:rPr lang="en-US" altLang="zh-CN" sz="3200">
                <a:solidFill>
                  <a:srgbClr val="24428A"/>
                </a:solidFill>
              </a:rPr>
              <a:t>12</a:t>
            </a:r>
            <a:r>
              <a:rPr lang="zh-CN" altLang="en-US" sz="3200">
                <a:solidFill>
                  <a:srgbClr val="24428A"/>
                </a:solidFill>
              </a:rPr>
              <a:t>月前加息</a:t>
            </a:r>
            <a:r>
              <a:rPr lang="en-US" altLang="zh-CN" sz="3200">
                <a:solidFill>
                  <a:srgbClr val="24428A"/>
                </a:solidFill>
              </a:rPr>
              <a:t>25%，</a:t>
            </a:r>
            <a:r>
              <a:rPr lang="zh-CN" altLang="en-US" sz="3200">
                <a:solidFill>
                  <a:srgbClr val="24428A"/>
                </a:solidFill>
              </a:rPr>
              <a:t>最快</a:t>
            </a:r>
            <a:r>
              <a:rPr lang="en-US" altLang="zh-CN" sz="3200">
                <a:solidFill>
                  <a:srgbClr val="24428A"/>
                </a:solidFill>
              </a:rPr>
              <a:t>10</a:t>
            </a:r>
            <a:r>
              <a:rPr lang="zh-CN" altLang="en-US" sz="3200">
                <a:solidFill>
                  <a:srgbClr val="24428A"/>
                </a:solidFill>
              </a:rPr>
              <a:t>月加息</a:t>
            </a:r>
            <a:r>
              <a:rPr lang="en-US" altLang="zh-CN" sz="3200">
                <a:solidFill>
                  <a:srgbClr val="24428A"/>
                </a:solidFill>
              </a:rPr>
              <a:t>！</a:t>
            </a:r>
            <a:endParaRPr lang="en-US" altLang="zh-CN" sz="32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>
                <a:solidFill>
                  <a:srgbClr val="24428A"/>
                </a:solidFill>
              </a:rPr>
              <a:t>2、</a:t>
            </a:r>
            <a:r>
              <a:rPr lang="zh-CN" altLang="en-US" sz="3200">
                <a:solidFill>
                  <a:srgbClr val="24428A"/>
                </a:solidFill>
              </a:rPr>
              <a:t>纳斯达克综合指数单日大跌</a:t>
            </a:r>
            <a:r>
              <a:rPr lang="en-US" altLang="zh-CN" sz="3200">
                <a:solidFill>
                  <a:srgbClr val="24428A"/>
                </a:solidFill>
              </a:rPr>
              <a:t>‌4.18%‌</a:t>
            </a:r>
            <a:r>
              <a:rPr lang="zh-CN" altLang="en-US" sz="3200">
                <a:solidFill>
                  <a:srgbClr val="24428A"/>
                </a:solidFill>
              </a:rPr>
              <a:t>，狂泻超</a:t>
            </a:r>
            <a:r>
              <a:rPr lang="en-US" altLang="zh-CN" sz="3200">
                <a:solidFill>
                  <a:srgbClr val="24428A"/>
                </a:solidFill>
              </a:rPr>
              <a:t>1100</a:t>
            </a:r>
            <a:r>
              <a:rPr lang="zh-CN" altLang="en-US" sz="3200">
                <a:solidFill>
                  <a:srgbClr val="24428A"/>
                </a:solidFill>
              </a:rPr>
              <a:t>点，美光大跌超</a:t>
            </a:r>
            <a:r>
              <a:rPr lang="en-US" altLang="zh-CN" sz="3200">
                <a:solidFill>
                  <a:srgbClr val="24428A"/>
                </a:solidFill>
              </a:rPr>
              <a:t>13%</a:t>
            </a:r>
            <a:r>
              <a:rPr lang="zh-CN" altLang="en-US" sz="3200">
                <a:solidFill>
                  <a:srgbClr val="24428A"/>
                </a:solidFill>
              </a:rPr>
              <a:t>，英特尔暴跌超</a:t>
            </a:r>
            <a:r>
              <a:rPr lang="en-US" altLang="zh-CN" sz="3200">
                <a:solidFill>
                  <a:srgbClr val="24428A"/>
                </a:solidFill>
              </a:rPr>
              <a:t>11%</a:t>
            </a:r>
            <a:r>
              <a:rPr lang="zh-CN" altLang="en-US" sz="3200">
                <a:solidFill>
                  <a:srgbClr val="24428A"/>
                </a:solidFill>
              </a:rPr>
              <a:t>，英伟达、特斯拉跌超</a:t>
            </a:r>
            <a:r>
              <a:rPr lang="en-US" altLang="zh-CN" sz="3200">
                <a:solidFill>
                  <a:srgbClr val="24428A"/>
                </a:solidFill>
              </a:rPr>
              <a:t>6%，</a:t>
            </a:r>
            <a:r>
              <a:rPr lang="zh-CN" altLang="en-US" sz="3200">
                <a:solidFill>
                  <a:srgbClr val="24428A"/>
                </a:solidFill>
              </a:rPr>
              <a:t>标普</a:t>
            </a:r>
            <a:r>
              <a:rPr lang="en-US" altLang="zh-CN" sz="3200">
                <a:solidFill>
                  <a:srgbClr val="24428A"/>
                </a:solidFill>
              </a:rPr>
              <a:t>500</a:t>
            </a:r>
            <a:r>
              <a:rPr lang="zh-CN" altLang="en-US" sz="3200">
                <a:solidFill>
                  <a:srgbClr val="24428A"/>
                </a:solidFill>
              </a:rPr>
              <a:t>指数跌</a:t>
            </a:r>
            <a:r>
              <a:rPr lang="en-US" altLang="zh-CN" sz="3200">
                <a:solidFill>
                  <a:srgbClr val="24428A"/>
                </a:solidFill>
              </a:rPr>
              <a:t>2.64%</a:t>
            </a:r>
            <a:r>
              <a:rPr lang="zh-CN" altLang="en-US" sz="3200">
                <a:solidFill>
                  <a:srgbClr val="24428A"/>
                </a:solidFill>
              </a:rPr>
              <a:t>，道琼斯指数跌</a:t>
            </a:r>
            <a:r>
              <a:rPr lang="en-US" altLang="zh-CN" sz="3200">
                <a:solidFill>
                  <a:srgbClr val="24428A"/>
                </a:solidFill>
              </a:rPr>
              <a:t>1.35% </a:t>
            </a:r>
            <a:r>
              <a:rPr lang="zh-CN" altLang="en-US" sz="3200">
                <a:solidFill>
                  <a:srgbClr val="24428A"/>
                </a:solidFill>
              </a:rPr>
              <a:t>。</a:t>
            </a:r>
            <a:endParaRPr lang="zh-CN" altLang="en-US" sz="32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>
                <a:solidFill>
                  <a:srgbClr val="24428A"/>
                </a:solidFill>
              </a:rPr>
              <a:t>3、</a:t>
            </a:r>
            <a:r>
              <a:rPr lang="zh-CN" altLang="en-US" sz="3200">
                <a:solidFill>
                  <a:srgbClr val="24428A"/>
                </a:solidFill>
              </a:rPr>
              <a:t>黄金</a:t>
            </a:r>
            <a:r>
              <a:rPr lang="en-US" altLang="zh-CN" sz="3200">
                <a:solidFill>
                  <a:srgbClr val="24428A"/>
                </a:solidFill>
              </a:rPr>
              <a:t>‌</a:t>
            </a:r>
            <a:r>
              <a:rPr lang="zh-CN" altLang="en-US" sz="3200">
                <a:solidFill>
                  <a:srgbClr val="24428A"/>
                </a:solidFill>
              </a:rPr>
              <a:t>：黄金单日大跌</a:t>
            </a:r>
            <a:r>
              <a:rPr lang="en-US" altLang="zh-CN" sz="3200">
                <a:solidFill>
                  <a:srgbClr val="24428A"/>
                </a:solidFill>
              </a:rPr>
              <a:t>3.35%</a:t>
            </a:r>
            <a:r>
              <a:rPr lang="zh-CN" altLang="en-US" sz="3200">
                <a:solidFill>
                  <a:srgbClr val="24428A"/>
                </a:solidFill>
              </a:rPr>
              <a:t>，白银暴跌</a:t>
            </a:r>
            <a:r>
              <a:rPr lang="en-US" altLang="zh-CN" sz="3200">
                <a:solidFill>
                  <a:srgbClr val="24428A"/>
                </a:solidFill>
              </a:rPr>
              <a:t>8.08%</a:t>
            </a:r>
            <a:endParaRPr lang="en-US" altLang="zh-CN" sz="32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>
                <a:solidFill>
                  <a:srgbClr val="24428A"/>
                </a:solidFill>
              </a:rPr>
              <a:t>4、</a:t>
            </a:r>
            <a:r>
              <a:rPr lang="zh-CN" altLang="en-US" sz="3200">
                <a:solidFill>
                  <a:srgbClr val="24428A"/>
                </a:solidFill>
              </a:rPr>
              <a:t>比特币过去</a:t>
            </a:r>
            <a:r>
              <a:rPr lang="en-US" altLang="zh-CN" sz="3200">
                <a:solidFill>
                  <a:srgbClr val="24428A"/>
                </a:solidFill>
              </a:rPr>
              <a:t>7</a:t>
            </a:r>
            <a:r>
              <a:rPr lang="zh-CN" altLang="en-US" sz="3200">
                <a:solidFill>
                  <a:srgbClr val="24428A"/>
                </a:solidFill>
              </a:rPr>
              <a:t>天跌幅达</a:t>
            </a:r>
            <a:r>
              <a:rPr lang="en-US" altLang="zh-CN" sz="3200">
                <a:solidFill>
                  <a:srgbClr val="24428A"/>
                </a:solidFill>
              </a:rPr>
              <a:t>15.43%，</a:t>
            </a:r>
            <a:r>
              <a:rPr lang="zh-CN" altLang="en-US" sz="3200">
                <a:solidFill>
                  <a:srgbClr val="24428A"/>
                </a:solidFill>
              </a:rPr>
              <a:t>以太坊</a:t>
            </a:r>
            <a:r>
              <a:rPr lang="en-US" altLang="zh-CN" sz="3200">
                <a:solidFill>
                  <a:srgbClr val="24428A"/>
                </a:solidFill>
              </a:rPr>
              <a:t>7</a:t>
            </a:r>
            <a:r>
              <a:rPr lang="zh-CN" altLang="en-US" sz="3200">
                <a:solidFill>
                  <a:srgbClr val="24428A"/>
                </a:solidFill>
              </a:rPr>
              <a:t>天跌幅</a:t>
            </a:r>
            <a:r>
              <a:rPr lang="en-US" altLang="zh-CN" sz="3200">
                <a:solidFill>
                  <a:srgbClr val="24428A"/>
                </a:solidFill>
              </a:rPr>
              <a:t>12.15%</a:t>
            </a:r>
            <a:endParaRPr lang="en-US" altLang="zh-CN" sz="32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>
                <a:solidFill>
                  <a:srgbClr val="24428A"/>
                </a:solidFill>
              </a:rPr>
              <a:t>5、</a:t>
            </a:r>
            <a:r>
              <a:rPr lang="zh-CN" altLang="en-US" sz="3200">
                <a:solidFill>
                  <a:srgbClr val="24428A"/>
                </a:solidFill>
              </a:rPr>
              <a:t>全球所有资产都在下跌</a:t>
            </a:r>
            <a:r>
              <a:rPr lang="en-US" altLang="zh-CN" sz="3200">
                <a:solidFill>
                  <a:srgbClr val="24428A"/>
                </a:solidFill>
              </a:rPr>
              <a:t>！</a:t>
            </a:r>
            <a:r>
              <a:rPr lang="zh-CN" altLang="en-US" sz="3200">
                <a:solidFill>
                  <a:srgbClr val="24428A"/>
                </a:solidFill>
              </a:rPr>
              <a:t>黄金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股票可不会爆块</a:t>
            </a:r>
            <a:r>
              <a:rPr lang="en-US" altLang="zh-CN" sz="3200">
                <a:solidFill>
                  <a:srgbClr val="24428A"/>
                </a:solidFill>
              </a:rPr>
              <a:t>！</a:t>
            </a:r>
            <a:endParaRPr lang="en-US" altLang="zh-CN" sz="3200">
              <a:solidFill>
                <a:srgbClr val="24428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为什么都在跌</a:t>
            </a:r>
            <a:r>
              <a:rPr lang="en-US" altLang="zh-CN" sz="3600"/>
              <a:t>？</a:t>
            </a:r>
            <a:endParaRPr lang="en-US" altLang="zh-CN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485775" y="2426970"/>
            <a:ext cx="1154176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3600">
                <a:solidFill>
                  <a:srgbClr val="24428A"/>
                </a:solidFill>
              </a:rPr>
              <a:t>这些资产的下跌</a:t>
            </a:r>
            <a:r>
              <a:rPr lang="en-US" altLang="zh-CN" sz="3600">
                <a:solidFill>
                  <a:srgbClr val="24428A"/>
                </a:solidFill>
              </a:rPr>
              <a:t>，</a:t>
            </a:r>
            <a:r>
              <a:rPr lang="zh-CN" altLang="en-US" sz="3600">
                <a:solidFill>
                  <a:srgbClr val="24428A"/>
                </a:solidFill>
              </a:rPr>
              <a:t>是资金避险吗</a:t>
            </a:r>
            <a:r>
              <a:rPr lang="en-US" altLang="zh-CN" sz="3600">
                <a:solidFill>
                  <a:srgbClr val="24428A"/>
                </a:solidFill>
              </a:rPr>
              <a:t>？</a:t>
            </a:r>
            <a:r>
              <a:rPr lang="zh-CN" altLang="en-US" sz="3600">
                <a:solidFill>
                  <a:srgbClr val="24428A"/>
                </a:solidFill>
              </a:rPr>
              <a:t>错</a:t>
            </a:r>
            <a:r>
              <a:rPr lang="en-US" altLang="zh-CN" sz="3600">
                <a:solidFill>
                  <a:srgbClr val="24428A"/>
                </a:solidFill>
              </a:rPr>
              <a:t>！</a:t>
            </a:r>
            <a:r>
              <a:rPr lang="zh-CN" altLang="en-US" sz="3600">
                <a:solidFill>
                  <a:srgbClr val="24428A"/>
                </a:solidFill>
              </a:rPr>
              <a:t>是大家手里没钱了</a:t>
            </a:r>
            <a:r>
              <a:rPr lang="en-US" altLang="zh-CN" sz="3600">
                <a:solidFill>
                  <a:srgbClr val="24428A"/>
                </a:solidFill>
              </a:rPr>
              <a:t>，</a:t>
            </a:r>
            <a:r>
              <a:rPr lang="zh-CN" altLang="en-US" sz="3600">
                <a:solidFill>
                  <a:srgbClr val="24428A"/>
                </a:solidFill>
              </a:rPr>
              <a:t>没钱的时候</a:t>
            </a:r>
            <a:r>
              <a:rPr lang="en-US" altLang="zh-CN" sz="3600">
                <a:solidFill>
                  <a:srgbClr val="24428A"/>
                </a:solidFill>
              </a:rPr>
              <a:t>，</a:t>
            </a:r>
            <a:r>
              <a:rPr lang="zh-CN" altLang="en-US" sz="3600">
                <a:solidFill>
                  <a:srgbClr val="24428A"/>
                </a:solidFill>
              </a:rPr>
              <a:t>最优先变现的是</a:t>
            </a:r>
            <a:r>
              <a:rPr lang="en-US" altLang="zh-CN" sz="3600">
                <a:solidFill>
                  <a:srgbClr val="24428A"/>
                </a:solidFill>
              </a:rPr>
              <a:t>：</a:t>
            </a:r>
            <a:r>
              <a:rPr lang="zh-CN" altLang="en-US" sz="3600">
                <a:solidFill>
                  <a:srgbClr val="24428A"/>
                </a:solidFill>
              </a:rPr>
              <a:t>流动性最好的资产</a:t>
            </a:r>
            <a:r>
              <a:rPr lang="en-US" altLang="zh-CN" sz="3600">
                <a:solidFill>
                  <a:srgbClr val="24428A"/>
                </a:solidFill>
              </a:rPr>
              <a:t>！</a:t>
            </a:r>
            <a:endParaRPr lang="en-US" altLang="zh-CN" sz="3600">
              <a:solidFill>
                <a:srgbClr val="24428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Microsoft YaHei Regular" panose="020B0503020204020204" charset="-122"/>
              <a:ea typeface="Microsoft YaHei Regular" panose="020B0503020204020204" charset="-122"/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Microsoft YaHei Regular" panose="020B0503020204020204" charset="-122"/>
              <a:ea typeface="Microsoft YaHei Regular" panose="020B0503020204020204" charset="-122"/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Microsoft YaHei Regular" panose="020B0503020204020204" charset="-122"/>
              <a:ea typeface="Microsoft YaHei Regular" panose="020B0503020204020204" charset="-122"/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 Regular" panose="020B0503020204020204" charset="-122"/>
                <a:ea typeface="Microsoft YaHei Regular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 Regular" panose="020B0503020204020204" charset="-122"/>
                <a:ea typeface="Microsoft YaHei Regular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 Regular" panose="020B0503020204020204" charset="-122"/>
                <a:ea typeface="Microsoft YaHei Regular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 Regular" panose="020B0503020204020204" charset="-122"/>
                <a:ea typeface="Microsoft YaHei Regular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 Regular" panose="020B0503020204020204" charset="-122"/>
                <a:ea typeface="Microsoft YaHei Regular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 Regular" panose="020B0503020204020204" charset="-122"/>
                <a:ea typeface="Microsoft YaHei Regular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 Regular" panose="020B0503020204020204" charset="-122"/>
                <a:ea typeface="Microsoft YaHei Regular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 Regular" panose="020B0503020204020204" charset="-122"/>
                <a:ea typeface="Microsoft YaHei Regular" panose="020B0503020204020204" charset="-122"/>
                <a:cs typeface="+mn-ea"/>
                <a:sym typeface="+mn-lt"/>
              </a:endParaRPr>
            </a:p>
          </p:txBody>
        </p:sp>
      </p:grp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342900" y="1995170"/>
          <a:ext cx="11435080" cy="3526155"/>
        </p:xfrm>
        <a:graphic>
          <a:graphicData uri="http://schemas.openxmlformats.org/drawingml/2006/table">
            <a:tbl>
              <a:tblPr/>
              <a:tblGrid>
                <a:gridCol w="1794510"/>
                <a:gridCol w="3067050"/>
                <a:gridCol w="3136265"/>
                <a:gridCol w="3437255"/>
              </a:tblGrid>
              <a:tr h="603250">
                <a:tc>
                  <a:txBody>
                    <a:bodyPr/>
                    <a:p>
                      <a:pPr algn="ctr"/>
                      <a:r>
                        <a:rPr lang="zh-CN" altLang="en-US" sz="1600" b="0">
                          <a:latin typeface="Microsoft YaHei Regular" panose="020B0503020204020204" charset="-122"/>
                          <a:ea typeface="Microsoft YaHei Regular" panose="020B0503020204020204" charset="-122"/>
                        </a:rPr>
                        <a:t>资产</a:t>
                      </a:r>
                      <a:endParaRPr lang="zh-CN" altLang="en-US" sz="1600" b="0">
                        <a:latin typeface="Microsoft YaHei Regular" panose="020B0503020204020204" charset="-122"/>
                        <a:ea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 b="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单日最大跌幅 </a:t>
                      </a:r>
                      <a:r>
                        <a:rPr lang="en-US" altLang="zh-CN" sz="1600" b="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(24H)</a:t>
                      </a:r>
                      <a:endParaRPr lang="en-US" altLang="zh-CN" sz="1600" b="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 b="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单周最大跌幅 </a:t>
                      </a:r>
                      <a:r>
                        <a:rPr lang="en-US" altLang="zh-CN" sz="1600" b="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(7D)</a:t>
                      </a:r>
                      <a:endParaRPr lang="en-US" altLang="zh-CN" sz="1600" b="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1600" b="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历史最大回撤 </a:t>
                      </a:r>
                      <a:r>
                        <a:rPr lang="en-US" altLang="zh-CN" sz="1600" b="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(</a:t>
                      </a:r>
                      <a:r>
                        <a:rPr lang="zh-CN" altLang="en-US" sz="1600" b="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总跌幅</a:t>
                      </a:r>
                      <a:r>
                        <a:rPr lang="en-US" altLang="zh-CN" sz="1600" b="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)</a:t>
                      </a:r>
                      <a:endParaRPr lang="en-US" altLang="zh-CN" sz="1600" b="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974090"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比特币 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(BTC)</a:t>
                      </a:r>
                      <a:endParaRPr lang="en-US" altLang="zh-CN" sz="160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-39% (2020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年“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3.12”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事件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)</a:t>
                      </a:r>
                      <a:endParaRPr lang="en-US" altLang="zh-CN" sz="160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-58% (2013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年 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Mt.Gox 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崩盘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)</a:t>
                      </a:r>
                      <a:endParaRPr lang="en-US" altLang="zh-CN" sz="160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-84% (2018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年熊市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)</a:t>
                      </a:r>
                      <a:endParaRPr lang="en-US" altLang="zh-CN" sz="160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4090"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以太坊 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(ETH)</a:t>
                      </a:r>
                      <a:endParaRPr lang="en-US" altLang="zh-CN" sz="160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-44% (2020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年“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3.12”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事件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)</a:t>
                      </a:r>
                      <a:endParaRPr lang="en-US" altLang="zh-CN" sz="160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-60% (2018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年某周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)</a:t>
                      </a:r>
                      <a:endParaRPr lang="en-US" altLang="zh-CN" sz="160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-94% (2018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年从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1400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跌至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80)</a:t>
                      </a:r>
                      <a:endParaRPr lang="en-US" altLang="zh-CN" sz="160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74725">
                <a:tc>
                  <a:txBody>
                    <a:bodyPr/>
                    <a:p>
                      <a:pPr algn="ctr"/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币安币 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(BNB)</a:t>
                      </a:r>
                      <a:endParaRPr lang="en-US" altLang="zh-CN" sz="160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-45% (2021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年“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5.19”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事件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)</a:t>
                      </a:r>
                      <a:endParaRPr lang="en-US" altLang="zh-CN" sz="160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-63% (2021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年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5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月极端波动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)</a:t>
                      </a:r>
                      <a:endParaRPr lang="en-US" altLang="zh-CN" sz="160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/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-80% (2022</a:t>
                      </a:r>
                      <a:r>
                        <a:rPr lang="zh-CN" altLang="en-US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年宏观熊市期间</a:t>
                      </a:r>
                      <a:r>
                        <a:rPr lang="en-US" altLang="zh-CN" sz="1600">
                          <a:latin typeface="Microsoft YaHei Regular" panose="020B0503020204020204" charset="-122"/>
                          <a:ea typeface="Microsoft YaHei Regular" panose="020B0503020204020204" charset="-122"/>
                          <a:cs typeface="Microsoft YaHei Regular" panose="020B0503020204020204" charset="-122"/>
                        </a:rPr>
                        <a:t>)</a:t>
                      </a:r>
                      <a:endParaRPr lang="en-US" altLang="zh-CN" sz="1600">
                        <a:latin typeface="Microsoft YaHei Regular" panose="020B0503020204020204" charset="-122"/>
                        <a:ea typeface="Microsoft YaHei Regular" panose="020B0503020204020204" charset="-122"/>
                        <a:cs typeface="Microsoft YaHei Regular" panose="020B0503020204020204" charset="-122"/>
                      </a:endParaRPr>
                    </a:p>
                  </a:txBody>
                  <a:tcPr marL="127317" marR="127317" marT="76517" marB="76517" anchor="ctr" anchorCtr="0">
                    <a:lnL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840105" y="295910"/>
            <a:ext cx="10603865" cy="13214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4800" dirty="0">
                <a:solidFill>
                  <a:srgbClr val="24428A"/>
                </a:solidFill>
                <a:latin typeface="Microsoft YaHei Regular" panose="020B0503020204020204" charset="-122"/>
                <a:ea typeface="Microsoft YaHei Regular" panose="020B0503020204020204" charset="-122"/>
                <a:cs typeface="+mn-ea"/>
                <a:sym typeface="+mn-lt"/>
              </a:rPr>
              <a:t>各个资产</a:t>
            </a:r>
            <a:r>
              <a:rPr lang="zh-CN" altLang="en-US" sz="4800" dirty="0">
                <a:solidFill>
                  <a:srgbClr val="24428A"/>
                </a:solidFill>
                <a:latin typeface="Microsoft YaHei Regular" panose="020B0503020204020204" charset="-122"/>
                <a:ea typeface="Microsoft YaHei Regular" panose="020B0503020204020204" charset="-122"/>
                <a:cs typeface="+mn-ea"/>
                <a:sym typeface="+mn-lt"/>
              </a:rPr>
              <a:t>的历史跌幅</a:t>
            </a:r>
            <a:endParaRPr lang="zh-CN" altLang="en-US" sz="4800" dirty="0">
              <a:solidFill>
                <a:srgbClr val="24428A"/>
              </a:solidFill>
              <a:latin typeface="Microsoft YaHei Regular" panose="020B0503020204020204" charset="-122"/>
              <a:ea typeface="Microsoft YaHei Regular" panose="020B050302020402020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06170" y="5969000"/>
            <a:ext cx="10568940" cy="42989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000">
                <a:solidFill>
                  <a:srgbClr val="FF0000"/>
                </a:solidFill>
                <a:highlight>
                  <a:srgbClr val="FFFF00"/>
                </a:highligh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 </a:t>
            </a:r>
            <a:r>
              <a:rPr lang="zh-CN" altLang="en-US" sz="2200">
                <a:solidFill>
                  <a:srgbClr val="FF0000"/>
                </a:solidFill>
                <a:highlight>
                  <a:srgbClr val="FFFF00"/>
                </a:highligh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阿祖告诉你</a:t>
            </a:r>
            <a:r>
              <a:rPr lang="en-US" altLang="zh-CN" sz="2200">
                <a:solidFill>
                  <a:srgbClr val="FF0000"/>
                </a:solidFill>
                <a:highlight>
                  <a:srgbClr val="FFFF00"/>
                </a:highligh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：</a:t>
            </a:r>
            <a:r>
              <a:rPr lang="zh-CN" altLang="en-US" sz="2200">
                <a:solidFill>
                  <a:srgbClr val="FF0000"/>
                </a:solidFill>
                <a:highlight>
                  <a:srgbClr val="FFFF00"/>
                </a:highligh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如果你不能承受 </a:t>
            </a:r>
            <a:r>
              <a:rPr lang="en-US" altLang="zh-CN" sz="2200">
                <a:solidFill>
                  <a:srgbClr val="FF0000"/>
                </a:solidFill>
                <a:highlight>
                  <a:srgbClr val="FFFF00"/>
                </a:highligh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40% </a:t>
            </a:r>
            <a:r>
              <a:rPr lang="zh-CN" altLang="en-US" sz="2200">
                <a:solidFill>
                  <a:srgbClr val="FF0000"/>
                </a:solidFill>
                <a:highlight>
                  <a:srgbClr val="FFFF00"/>
                </a:highligh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的回撤，你也无法拿住 </a:t>
            </a:r>
            <a:r>
              <a:rPr lang="en-US" altLang="zh-CN" sz="2200">
                <a:solidFill>
                  <a:srgbClr val="FF0000"/>
                </a:solidFill>
                <a:highlight>
                  <a:srgbClr val="FFFF00"/>
                </a:highligh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10 </a:t>
            </a:r>
            <a:r>
              <a:rPr lang="zh-CN" altLang="en-US" sz="2200">
                <a:solidFill>
                  <a:srgbClr val="FF0000"/>
                </a:solidFill>
                <a:highlight>
                  <a:srgbClr val="FFFF00"/>
                </a:highligh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倍甚至 </a:t>
            </a:r>
            <a:r>
              <a:rPr lang="en-US" altLang="zh-CN" sz="2200">
                <a:solidFill>
                  <a:srgbClr val="FF0000"/>
                </a:solidFill>
                <a:highlight>
                  <a:srgbClr val="FFFF00"/>
                </a:highligh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100 </a:t>
            </a:r>
            <a:r>
              <a:rPr lang="zh-CN" altLang="en-US" sz="2200">
                <a:solidFill>
                  <a:srgbClr val="FF0000"/>
                </a:solidFill>
                <a:highlight>
                  <a:srgbClr val="FFFF00"/>
                </a:highlight>
                <a:latin typeface="Microsoft YaHei Regular" panose="020B0503020204020204" charset="-122"/>
                <a:ea typeface="Microsoft YaHei Regular" panose="020B0503020204020204" charset="-122"/>
                <a:cs typeface="Microsoft YaHei Regular" panose="020B0503020204020204" charset="-122"/>
              </a:rPr>
              <a:t>倍的涨幅 </a:t>
            </a:r>
            <a:endParaRPr lang="zh-CN" altLang="en-US" sz="2200">
              <a:solidFill>
                <a:srgbClr val="FF0000"/>
              </a:solidFill>
              <a:highlight>
                <a:srgbClr val="FFFF00"/>
              </a:highlight>
              <a:latin typeface="Microsoft YaHei Regular" panose="020B0503020204020204" charset="-122"/>
              <a:ea typeface="Microsoft YaHei Regular" panose="020B0503020204020204" charset="-122"/>
              <a:cs typeface="Microsoft YaHei Regular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970280" y="2548255"/>
            <a:ext cx="10468610" cy="9556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只要解决了痛点</a:t>
            </a: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就有存在的价值和意义</a:t>
            </a:r>
            <a:endParaRPr lang="zh-CN" altLang="en-US" sz="4400" dirty="0">
              <a:solidFill>
                <a:srgbClr val="24428A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结论</a:t>
            </a:r>
            <a:endParaRPr lang="zh-CN" altLang="en-US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24790" y="1195705"/>
            <a:ext cx="11967210" cy="5454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l" fontAlgn="auto">
              <a:lnSpc>
                <a:spcPct val="150000"/>
              </a:lnSpc>
            </a:pP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1、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加密货币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领域唯一缺失的一个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环节</a:t>
            </a:r>
            <a:endParaRPr lang="zh-CN" altLang="en-US" sz="4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2、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有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了隐私公链</a:t>
            </a: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你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选币安</a:t>
            </a: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/solana/</a:t>
            </a: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Anubis？</a:t>
            </a:r>
            <a:endParaRPr lang="en-US" altLang="zh-CN" sz="4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3、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富人需要隐私</a:t>
            </a: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穷人需要不需要</a:t>
            </a: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？</a:t>
            </a:r>
            <a:endParaRPr lang="en-US" altLang="zh-CN" sz="4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4、240W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持币地址</a:t>
            </a: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+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可选择性隐私的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价值</a:t>
            </a:r>
            <a:endParaRPr lang="zh-CN" altLang="en-US" sz="4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5、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加密行业</a:t>
            </a: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DAPP，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都值得用</a:t>
            </a:r>
            <a:r>
              <a:rPr lang="en-US" altLang="zh-CN" sz="4400" dirty="0">
                <a:solidFill>
                  <a:srgbClr val="24428A"/>
                </a:solidFill>
                <a:cs typeface="+mn-ea"/>
                <a:sym typeface="+mn-lt"/>
              </a:rPr>
              <a:t>Anubis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重做一</a:t>
            </a:r>
            <a:r>
              <a:rPr lang="zh-CN" altLang="en-US" sz="4400" dirty="0">
                <a:solidFill>
                  <a:srgbClr val="24428A"/>
                </a:solidFill>
                <a:cs typeface="+mn-ea"/>
                <a:sym typeface="+mn-lt"/>
              </a:rPr>
              <a:t>遍</a:t>
            </a:r>
            <a:endParaRPr lang="zh-CN" altLang="en-US" sz="4400" dirty="0">
              <a:solidFill>
                <a:srgbClr val="24428A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Anubis</a:t>
            </a:r>
            <a:r>
              <a:rPr lang="zh-CN" altLang="en-US" sz="3600"/>
              <a:t>隐私公链解决的痛点和</a:t>
            </a:r>
            <a:r>
              <a:rPr lang="zh-CN" altLang="en-US" sz="3600"/>
              <a:t>意义</a:t>
            </a:r>
            <a:endParaRPr lang="zh-CN" altLang="en-US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91185" y="1195705"/>
            <a:ext cx="12510770" cy="52508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l" fontAlgn="auto">
              <a:lnSpc>
                <a:spcPct val="150000"/>
              </a:lnSpc>
            </a:pP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1、</a:t>
            </a:r>
            <a:r>
              <a:rPr lang="zh-CN" altLang="en-US" sz="3600" dirty="0">
                <a:solidFill>
                  <a:srgbClr val="24428A"/>
                </a:solidFill>
                <a:cs typeface="+mn-ea"/>
                <a:sym typeface="+mn-lt"/>
              </a:rPr>
              <a:t>做多</a:t>
            </a: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ETH</a:t>
            </a:r>
            <a:r>
              <a:rPr lang="zh-CN" altLang="en-US" sz="3600" dirty="0">
                <a:solidFill>
                  <a:srgbClr val="24428A"/>
                </a:solidFill>
                <a:cs typeface="+mn-ea"/>
                <a:sym typeface="+mn-lt"/>
              </a:rPr>
              <a:t>被盯上导致合约爆仓</a:t>
            </a: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（</a:t>
            </a:r>
            <a:r>
              <a:rPr lang="zh-CN" altLang="en-US" sz="3600" dirty="0">
                <a:solidFill>
                  <a:srgbClr val="24428A"/>
                </a:solidFill>
                <a:cs typeface="+mn-ea"/>
                <a:sym typeface="+mn-lt"/>
              </a:rPr>
              <a:t>易理华</a:t>
            </a: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，cz</a:t>
            </a:r>
            <a:r>
              <a:rPr lang="zh-CN" altLang="en-US" sz="3600" dirty="0">
                <a:solidFill>
                  <a:srgbClr val="24428A"/>
                </a:solidFill>
                <a:cs typeface="+mn-ea"/>
                <a:sym typeface="+mn-lt"/>
              </a:rPr>
              <a:t>对手盘</a:t>
            </a: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）</a:t>
            </a:r>
            <a:endParaRPr lang="en-US" altLang="zh-CN" sz="36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2、</a:t>
            </a:r>
            <a:r>
              <a:rPr lang="zh-CN" altLang="en-US" sz="3600" dirty="0">
                <a:solidFill>
                  <a:srgbClr val="24428A"/>
                </a:solidFill>
                <a:cs typeface="+mn-ea"/>
                <a:sym typeface="+mn-lt"/>
              </a:rPr>
              <a:t>所有合约都有爆仓点</a:t>
            </a: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3600" dirty="0">
                <a:solidFill>
                  <a:srgbClr val="24428A"/>
                </a:solidFill>
                <a:cs typeface="+mn-ea"/>
                <a:sym typeface="+mn-lt"/>
              </a:rPr>
              <a:t>所有合约业务均可重做</a:t>
            </a:r>
            <a:endParaRPr lang="zh-CN" altLang="en-US" sz="36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3、</a:t>
            </a:r>
            <a:r>
              <a:rPr lang="zh-CN" altLang="en-US" sz="3600" dirty="0">
                <a:solidFill>
                  <a:srgbClr val="24428A"/>
                </a:solidFill>
                <a:cs typeface="+mn-ea"/>
                <a:sym typeface="+mn-lt"/>
              </a:rPr>
              <a:t>借贷可不可以</a:t>
            </a: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？</a:t>
            </a:r>
            <a:r>
              <a:rPr lang="zh-CN" altLang="en-US" sz="3600" dirty="0">
                <a:solidFill>
                  <a:srgbClr val="24428A"/>
                </a:solidFill>
                <a:cs typeface="+mn-ea"/>
                <a:sym typeface="+mn-lt"/>
              </a:rPr>
              <a:t>存币理财可不可以</a:t>
            </a: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？</a:t>
            </a:r>
            <a:endParaRPr lang="en-US" altLang="zh-CN" sz="36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4、polymarket</a:t>
            </a:r>
            <a:r>
              <a:rPr lang="zh-CN" altLang="en-US" sz="3600" dirty="0">
                <a:solidFill>
                  <a:srgbClr val="24428A"/>
                </a:solidFill>
                <a:cs typeface="+mn-ea"/>
                <a:sym typeface="+mn-lt"/>
              </a:rPr>
              <a:t>去中心化预测市场值不值得</a:t>
            </a: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？</a:t>
            </a:r>
            <a:endParaRPr lang="en-US" altLang="zh-CN" sz="36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5、</a:t>
            </a:r>
            <a:r>
              <a:rPr lang="zh-CN" altLang="en-US" sz="3600" dirty="0">
                <a:solidFill>
                  <a:srgbClr val="24428A"/>
                </a:solidFill>
                <a:cs typeface="+mn-ea"/>
                <a:sym typeface="+mn-lt"/>
              </a:rPr>
              <a:t>币安</a:t>
            </a: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，solana</a:t>
            </a:r>
            <a:r>
              <a:rPr lang="zh-CN" altLang="en-US" sz="3600" dirty="0">
                <a:solidFill>
                  <a:srgbClr val="24428A"/>
                </a:solidFill>
                <a:cs typeface="+mn-ea"/>
                <a:sym typeface="+mn-lt"/>
              </a:rPr>
              <a:t>上的资金盘想不想重做</a:t>
            </a:r>
            <a:r>
              <a:rPr lang="en-US" altLang="zh-CN" sz="3600" dirty="0">
                <a:solidFill>
                  <a:srgbClr val="24428A"/>
                </a:solidFill>
                <a:cs typeface="+mn-ea"/>
                <a:sym typeface="+mn-lt"/>
              </a:rPr>
              <a:t>？</a:t>
            </a:r>
            <a:endParaRPr lang="en-US" altLang="zh-CN" sz="3600" dirty="0">
              <a:solidFill>
                <a:srgbClr val="24428A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所有</a:t>
            </a:r>
            <a:r>
              <a:rPr lang="en-US" altLang="zh-CN" sz="3600"/>
              <a:t>DAPP，</a:t>
            </a:r>
            <a:r>
              <a:rPr lang="zh-CN" altLang="en-US" sz="3600"/>
              <a:t>都值得用</a:t>
            </a:r>
            <a:r>
              <a:rPr lang="en-US" altLang="zh-CN" sz="3600"/>
              <a:t>Anubis</a:t>
            </a:r>
            <a:r>
              <a:rPr lang="zh-CN" altLang="en-US" sz="3600"/>
              <a:t>重做一</a:t>
            </a:r>
            <a:r>
              <a:rPr lang="zh-CN" altLang="en-US" sz="3600"/>
              <a:t>遍</a:t>
            </a:r>
            <a:endParaRPr lang="zh-CN" altLang="en-US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最近的下跌底层逻辑</a:t>
            </a:r>
            <a:r>
              <a:rPr lang="en-US" altLang="zh-CN" sz="3600"/>
              <a:t>（</a:t>
            </a:r>
            <a:r>
              <a:rPr lang="zh-CN" altLang="en-US" sz="3600"/>
              <a:t>逻辑角度</a:t>
            </a:r>
            <a:r>
              <a:rPr lang="en-US" altLang="zh-CN" sz="3600"/>
              <a:t>）</a:t>
            </a:r>
            <a:endParaRPr lang="en-US" altLang="zh-CN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091565" y="1125220"/>
            <a:ext cx="10242550" cy="52628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ts val="4000"/>
              </a:lnSpc>
            </a:pPr>
            <a:r>
              <a:rPr lang="en-US" sz="3200">
                <a:solidFill>
                  <a:srgbClr val="24428A"/>
                </a:solidFill>
              </a:rPr>
              <a:t>1、</a:t>
            </a:r>
            <a:r>
              <a:rPr lang="zh-CN" altLang="en-US" sz="3200">
                <a:solidFill>
                  <a:srgbClr val="24428A"/>
                </a:solidFill>
              </a:rPr>
              <a:t>我们的贸易顺差达到了历史最大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我们经济还</a:t>
            </a:r>
            <a:r>
              <a:rPr lang="zh-CN" altLang="en-US" sz="3200">
                <a:solidFill>
                  <a:srgbClr val="24428A"/>
                </a:solidFill>
              </a:rPr>
              <a:t>这么差</a:t>
            </a:r>
            <a:endParaRPr lang="zh-CN" altLang="en-US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2、</a:t>
            </a:r>
            <a:r>
              <a:rPr lang="zh-CN" altLang="en-US" sz="3200">
                <a:solidFill>
                  <a:srgbClr val="24428A"/>
                </a:solidFill>
              </a:rPr>
              <a:t>汇率为什么会涨</a:t>
            </a:r>
            <a:r>
              <a:rPr lang="en-US" altLang="zh-CN" sz="3200">
                <a:solidFill>
                  <a:srgbClr val="24428A"/>
                </a:solidFill>
              </a:rPr>
              <a:t>？</a:t>
            </a:r>
            <a:endParaRPr lang="en-US" altLang="zh-CN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3、</a:t>
            </a:r>
            <a:r>
              <a:rPr lang="zh-CN" altLang="en-US" sz="3200">
                <a:solidFill>
                  <a:srgbClr val="24428A"/>
                </a:solidFill>
              </a:rPr>
              <a:t>资金外流也达到了历史最高值</a:t>
            </a:r>
            <a:r>
              <a:rPr lang="en-US" altLang="zh-CN" sz="3200">
                <a:solidFill>
                  <a:srgbClr val="24428A"/>
                </a:solidFill>
              </a:rPr>
              <a:t>！</a:t>
            </a:r>
            <a:endParaRPr lang="en-US" altLang="zh-CN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4、</a:t>
            </a:r>
            <a:r>
              <a:rPr lang="zh-CN" altLang="en-US" sz="3200">
                <a:solidFill>
                  <a:srgbClr val="24428A"/>
                </a:solidFill>
                <a:sym typeface="+mn-ea"/>
              </a:rPr>
              <a:t>为什么把老虎</a:t>
            </a:r>
            <a:r>
              <a:rPr lang="en-US" altLang="zh-CN" sz="3200">
                <a:solidFill>
                  <a:srgbClr val="24428A"/>
                </a:solidFill>
                <a:sym typeface="+mn-ea"/>
              </a:rPr>
              <a:t>，</a:t>
            </a:r>
            <a:r>
              <a:rPr lang="zh-CN" altLang="en-US" sz="3200">
                <a:solidFill>
                  <a:srgbClr val="24428A"/>
                </a:solidFill>
                <a:sym typeface="+mn-ea"/>
              </a:rPr>
              <a:t>富途</a:t>
            </a:r>
            <a:r>
              <a:rPr lang="en-US" altLang="zh-CN" sz="3200">
                <a:solidFill>
                  <a:srgbClr val="24428A"/>
                </a:solidFill>
                <a:sym typeface="+mn-ea"/>
              </a:rPr>
              <a:t>，</a:t>
            </a:r>
            <a:r>
              <a:rPr lang="zh-CN" altLang="en-US" sz="3200">
                <a:solidFill>
                  <a:srgbClr val="24428A"/>
                </a:solidFill>
                <a:sym typeface="+mn-ea"/>
              </a:rPr>
              <a:t>长桥给封禁</a:t>
            </a:r>
            <a:r>
              <a:rPr lang="en-US" altLang="zh-CN" sz="3200">
                <a:solidFill>
                  <a:srgbClr val="24428A"/>
                </a:solidFill>
                <a:sym typeface="+mn-ea"/>
              </a:rPr>
              <a:t>？</a:t>
            </a:r>
            <a:endParaRPr lang="zh-CN" altLang="en-US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5、</a:t>
            </a:r>
            <a:r>
              <a:rPr lang="zh-CN" altLang="en-US" sz="3200">
                <a:solidFill>
                  <a:srgbClr val="24428A"/>
                </a:solidFill>
              </a:rPr>
              <a:t>为什么把加密领域管理更严格</a:t>
            </a:r>
            <a:r>
              <a:rPr lang="en-US" altLang="zh-CN" sz="3200">
                <a:solidFill>
                  <a:srgbClr val="24428A"/>
                </a:solidFill>
              </a:rPr>
              <a:t>？</a:t>
            </a:r>
            <a:endParaRPr lang="en-US" altLang="zh-CN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6、</a:t>
            </a:r>
            <a:r>
              <a:rPr lang="zh-CN" altLang="en-US" sz="3200">
                <a:solidFill>
                  <a:srgbClr val="24428A"/>
                </a:solidFill>
              </a:rPr>
              <a:t>为什么对</a:t>
            </a:r>
            <a:r>
              <a:rPr lang="en-US" altLang="zh-CN" sz="3200">
                <a:solidFill>
                  <a:srgbClr val="24428A"/>
                </a:solidFill>
              </a:rPr>
              <a:t>CRS</a:t>
            </a:r>
            <a:r>
              <a:rPr lang="zh-CN" altLang="en-US" sz="3200">
                <a:solidFill>
                  <a:srgbClr val="24428A"/>
                </a:solidFill>
              </a:rPr>
              <a:t>查的更严</a:t>
            </a:r>
            <a:r>
              <a:rPr lang="en-US" altLang="zh-CN" sz="3200">
                <a:solidFill>
                  <a:srgbClr val="24428A"/>
                </a:solidFill>
              </a:rPr>
              <a:t>？</a:t>
            </a:r>
            <a:r>
              <a:rPr lang="zh-CN" altLang="en-US" sz="3200">
                <a:solidFill>
                  <a:srgbClr val="24428A"/>
                </a:solidFill>
              </a:rPr>
              <a:t>税务更严</a:t>
            </a:r>
            <a:r>
              <a:rPr lang="en-US" altLang="zh-CN" sz="3200">
                <a:solidFill>
                  <a:srgbClr val="24428A"/>
                </a:solidFill>
              </a:rPr>
              <a:t>？</a:t>
            </a:r>
            <a:endParaRPr lang="en-US" altLang="zh-CN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7、</a:t>
            </a:r>
            <a:r>
              <a:rPr lang="zh-CN" altLang="en-US" sz="3200">
                <a:solidFill>
                  <a:srgbClr val="24428A"/>
                </a:solidFill>
              </a:rPr>
              <a:t>最近我们的币为什么跌</a:t>
            </a:r>
            <a:r>
              <a:rPr lang="en-US" altLang="zh-CN" sz="3200">
                <a:solidFill>
                  <a:srgbClr val="24428A"/>
                </a:solidFill>
              </a:rPr>
              <a:t>？--&gt;space x、gLGNS、</a:t>
            </a:r>
            <a:r>
              <a:rPr lang="zh-CN" altLang="en-US" sz="3200">
                <a:solidFill>
                  <a:srgbClr val="24428A"/>
                </a:solidFill>
              </a:rPr>
              <a:t>公链上线后很多人到现在依旧看不懂</a:t>
            </a:r>
            <a:endParaRPr lang="en-US" altLang="zh-CN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8、</a:t>
            </a:r>
            <a:r>
              <a:rPr lang="zh-CN" altLang="en-US" sz="3200">
                <a:solidFill>
                  <a:srgbClr val="24428A"/>
                </a:solidFill>
              </a:rPr>
              <a:t>我们的</a:t>
            </a:r>
            <a:r>
              <a:rPr lang="en-US" altLang="zh-CN" sz="3200">
                <a:solidFill>
                  <a:srgbClr val="24428A"/>
                </a:solidFill>
              </a:rPr>
              <a:t>LGNS</a:t>
            </a:r>
            <a:r>
              <a:rPr lang="zh-CN" altLang="en-US" sz="3200">
                <a:solidFill>
                  <a:srgbClr val="24428A"/>
                </a:solidFill>
              </a:rPr>
              <a:t>到底泡沫有多大</a:t>
            </a:r>
            <a:r>
              <a:rPr lang="en-US" altLang="zh-CN" sz="3200">
                <a:solidFill>
                  <a:srgbClr val="24428A"/>
                </a:solidFill>
              </a:rPr>
              <a:t>？</a:t>
            </a:r>
            <a:r>
              <a:rPr lang="zh-CN" altLang="en-US" sz="3200">
                <a:solidFill>
                  <a:srgbClr val="24428A"/>
                </a:solidFill>
              </a:rPr>
              <a:t>怎么转移</a:t>
            </a:r>
            <a:r>
              <a:rPr lang="en-US" altLang="zh-CN" sz="3200">
                <a:solidFill>
                  <a:srgbClr val="24428A"/>
                </a:solidFill>
              </a:rPr>
              <a:t>？</a:t>
            </a:r>
            <a:r>
              <a:rPr lang="zh-CN" altLang="en-US" sz="3200">
                <a:solidFill>
                  <a:srgbClr val="24428A"/>
                </a:solidFill>
              </a:rPr>
              <a:t>能转移吗</a:t>
            </a:r>
            <a:r>
              <a:rPr lang="en-US" altLang="zh-CN" sz="3200">
                <a:solidFill>
                  <a:srgbClr val="24428A"/>
                </a:solidFill>
              </a:rPr>
              <a:t>？</a:t>
            </a:r>
            <a:endParaRPr lang="en-US" altLang="zh-CN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9、</a:t>
            </a:r>
            <a:r>
              <a:rPr lang="zh-CN" altLang="en-US" sz="3200">
                <a:solidFill>
                  <a:srgbClr val="24428A"/>
                </a:solidFill>
              </a:rPr>
              <a:t>什么时候会开始</a:t>
            </a:r>
            <a:r>
              <a:rPr lang="zh-CN" altLang="en-US" sz="3200">
                <a:solidFill>
                  <a:srgbClr val="24428A"/>
                </a:solidFill>
              </a:rPr>
              <a:t>长期上涨</a:t>
            </a:r>
            <a:r>
              <a:rPr lang="en-US" altLang="zh-CN" sz="3200">
                <a:solidFill>
                  <a:srgbClr val="24428A"/>
                </a:solidFill>
              </a:rPr>
              <a:t>？</a:t>
            </a:r>
            <a:endParaRPr lang="en-US" altLang="zh-CN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endParaRPr lang="en-US" altLang="zh-CN" sz="3200">
              <a:solidFill>
                <a:srgbClr val="24428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LGNS</a:t>
            </a:r>
            <a:r>
              <a:rPr lang="zh-CN" altLang="en-US" sz="3600"/>
              <a:t>有没有风险</a:t>
            </a:r>
            <a:r>
              <a:rPr lang="en-US" altLang="zh-CN" sz="3600"/>
              <a:t>？（</a:t>
            </a:r>
            <a:r>
              <a:rPr lang="zh-CN" altLang="en-US" sz="3600"/>
              <a:t>人性角度</a:t>
            </a:r>
            <a:r>
              <a:rPr lang="en-US" altLang="zh-CN" sz="3600"/>
              <a:t>）</a:t>
            </a:r>
            <a:endParaRPr lang="en-US" altLang="zh-CN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838835" y="1128395"/>
            <a:ext cx="10978515" cy="5220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4000"/>
              </a:lnSpc>
            </a:pPr>
            <a:r>
              <a:rPr lang="en-US" sz="3200">
                <a:solidFill>
                  <a:srgbClr val="24428A"/>
                </a:solidFill>
              </a:rPr>
              <a:t>1、</a:t>
            </a:r>
            <a:r>
              <a:rPr lang="zh-CN" altLang="en-US" sz="3200">
                <a:solidFill>
                  <a:srgbClr val="24428A"/>
                </a:solidFill>
              </a:rPr>
              <a:t>有人说时间久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项目不行了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要跑了</a:t>
            </a:r>
            <a:r>
              <a:rPr lang="en-US" altLang="zh-CN" sz="3200">
                <a:solidFill>
                  <a:srgbClr val="24428A"/>
                </a:solidFill>
              </a:rPr>
              <a:t>。</a:t>
            </a:r>
            <a:r>
              <a:rPr lang="zh-CN" altLang="en-US" sz="3200">
                <a:solidFill>
                  <a:srgbClr val="24428A"/>
                </a:solidFill>
              </a:rPr>
              <a:t>共建</a:t>
            </a:r>
            <a:r>
              <a:rPr lang="en-US" altLang="zh-CN" sz="3200">
                <a:solidFill>
                  <a:srgbClr val="24428A"/>
                </a:solidFill>
              </a:rPr>
              <a:t>ILO 1.63</a:t>
            </a:r>
            <a:r>
              <a:rPr lang="zh-CN" altLang="en-US" sz="3200">
                <a:solidFill>
                  <a:srgbClr val="24428A"/>
                </a:solidFill>
              </a:rPr>
              <a:t>亿</a:t>
            </a:r>
            <a:endParaRPr lang="zh-CN" altLang="en-US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2、</a:t>
            </a:r>
            <a:r>
              <a:rPr lang="zh-CN" altLang="en-US" sz="3200">
                <a:solidFill>
                  <a:srgbClr val="24428A"/>
                </a:solidFill>
              </a:rPr>
              <a:t>项目方拿的是全网所有的</a:t>
            </a:r>
            <a:r>
              <a:rPr lang="en-US" altLang="zh-CN" sz="3200">
                <a:solidFill>
                  <a:srgbClr val="24428A"/>
                </a:solidFill>
              </a:rPr>
              <a:t>DAO</a:t>
            </a:r>
            <a:r>
              <a:rPr lang="zh-CN" altLang="en-US" sz="3200">
                <a:solidFill>
                  <a:srgbClr val="24428A"/>
                </a:solidFill>
              </a:rPr>
              <a:t>奖励和蛛网奖励</a:t>
            </a:r>
            <a:r>
              <a:rPr lang="en-US" altLang="zh-CN" sz="3200">
                <a:solidFill>
                  <a:srgbClr val="24428A"/>
                </a:solidFill>
              </a:rPr>
              <a:t>！</a:t>
            </a:r>
            <a:endParaRPr lang="zh-CN" altLang="en-US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3、</a:t>
            </a:r>
            <a:r>
              <a:rPr lang="zh-CN" altLang="en-US" sz="3200">
                <a:solidFill>
                  <a:srgbClr val="24428A"/>
                </a:solidFill>
              </a:rPr>
              <a:t>我们项目是唯一没有扒点的项目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商学院没讲师的</a:t>
            </a:r>
            <a:r>
              <a:rPr lang="zh-CN" altLang="en-US" sz="3200">
                <a:solidFill>
                  <a:srgbClr val="24428A"/>
                </a:solidFill>
              </a:rPr>
              <a:t>项目</a:t>
            </a:r>
            <a:endParaRPr lang="zh-CN" altLang="en-US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4、</a:t>
            </a:r>
            <a:r>
              <a:rPr lang="zh-CN" altLang="en-US" sz="3200">
                <a:solidFill>
                  <a:srgbClr val="24428A"/>
                </a:solidFill>
              </a:rPr>
              <a:t>对比市面其他的币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  <a:sym typeface="+mn-ea"/>
              </a:rPr>
              <a:t>我们项目是</a:t>
            </a:r>
            <a:r>
              <a:rPr lang="zh-CN" altLang="en-US" sz="3200">
                <a:solidFill>
                  <a:srgbClr val="24428A"/>
                </a:solidFill>
                <a:sym typeface="+mn-ea"/>
              </a:rPr>
              <a:t>目前唯一有价值的</a:t>
            </a:r>
            <a:r>
              <a:rPr lang="zh-CN" altLang="en-US" sz="3200">
                <a:solidFill>
                  <a:srgbClr val="24428A"/>
                </a:solidFill>
                <a:sym typeface="+mn-ea"/>
              </a:rPr>
              <a:t>项目</a:t>
            </a:r>
            <a:endParaRPr lang="zh-CN" altLang="en-US" sz="3200">
              <a:solidFill>
                <a:srgbClr val="24428A"/>
              </a:solidFill>
              <a:sym typeface="+mn-ea"/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5、</a:t>
            </a:r>
            <a:r>
              <a:rPr lang="zh-CN" altLang="en-US" sz="3200">
                <a:solidFill>
                  <a:srgbClr val="24428A"/>
                </a:solidFill>
              </a:rPr>
              <a:t>所有的奥林巴斯</a:t>
            </a:r>
            <a:r>
              <a:rPr lang="en-US" altLang="zh-CN" sz="3200">
                <a:solidFill>
                  <a:srgbClr val="24428A"/>
                </a:solidFill>
              </a:rPr>
              <a:t>DAO</a:t>
            </a:r>
            <a:r>
              <a:rPr lang="zh-CN" altLang="en-US" sz="3200">
                <a:solidFill>
                  <a:srgbClr val="24428A"/>
                </a:solidFill>
              </a:rPr>
              <a:t>项目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都是模仿起源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不是</a:t>
            </a:r>
            <a:r>
              <a:rPr lang="en-US" altLang="zh-CN" sz="3200">
                <a:solidFill>
                  <a:srgbClr val="24428A"/>
                </a:solidFill>
              </a:rPr>
              <a:t>OHM</a:t>
            </a:r>
            <a:endParaRPr lang="zh-CN" altLang="en-US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6、</a:t>
            </a:r>
            <a:r>
              <a:rPr lang="zh-CN" altLang="en-US" sz="3200">
                <a:solidFill>
                  <a:srgbClr val="24428A"/>
                </a:solidFill>
              </a:rPr>
              <a:t>我们依旧是</a:t>
            </a:r>
            <a:r>
              <a:rPr lang="en-US" altLang="zh-CN" sz="3200">
                <a:solidFill>
                  <a:srgbClr val="24428A"/>
                </a:solidFill>
              </a:rPr>
              <a:t>DeFi</a:t>
            </a:r>
            <a:r>
              <a:rPr lang="zh-CN" altLang="en-US" sz="3200">
                <a:solidFill>
                  <a:srgbClr val="24428A"/>
                </a:solidFill>
              </a:rPr>
              <a:t>领域底池最厚</a:t>
            </a:r>
            <a:r>
              <a:rPr lang="en-US" altLang="zh-CN" sz="3200">
                <a:solidFill>
                  <a:srgbClr val="24428A"/>
                </a:solidFill>
              </a:rPr>
              <a:t>，2.5</a:t>
            </a:r>
            <a:r>
              <a:rPr lang="zh-CN" altLang="en-US" sz="3200">
                <a:solidFill>
                  <a:srgbClr val="24428A"/>
                </a:solidFill>
              </a:rPr>
              <a:t>的价格</a:t>
            </a:r>
            <a:r>
              <a:rPr lang="en-US" altLang="zh-CN" sz="3200">
                <a:solidFill>
                  <a:srgbClr val="24428A"/>
                </a:solidFill>
              </a:rPr>
              <a:t>，2.78</a:t>
            </a:r>
            <a:r>
              <a:rPr lang="zh-CN" altLang="en-US" sz="3200">
                <a:solidFill>
                  <a:srgbClr val="24428A"/>
                </a:solidFill>
              </a:rPr>
              <a:t>亿</a:t>
            </a:r>
            <a:r>
              <a:rPr lang="zh-CN" altLang="en-US" sz="3200">
                <a:solidFill>
                  <a:srgbClr val="24428A"/>
                </a:solidFill>
              </a:rPr>
              <a:t>底池</a:t>
            </a:r>
            <a:endParaRPr lang="zh-CN" altLang="en-US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7、</a:t>
            </a:r>
            <a:r>
              <a:rPr lang="zh-CN" altLang="en-US" sz="3200">
                <a:solidFill>
                  <a:srgbClr val="24428A"/>
                </a:solidFill>
              </a:rPr>
              <a:t>我们的项目方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公链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基金会在积极的做事</a:t>
            </a:r>
            <a:endParaRPr lang="zh-CN" altLang="en-US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8、</a:t>
            </a:r>
            <a:r>
              <a:rPr lang="zh-CN" altLang="en-US" sz="3200">
                <a:solidFill>
                  <a:srgbClr val="24428A"/>
                </a:solidFill>
              </a:rPr>
              <a:t>没有系统性风险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币量一定会上来</a:t>
            </a:r>
            <a:r>
              <a:rPr lang="en-US" altLang="zh-CN" sz="3200">
                <a:solidFill>
                  <a:srgbClr val="24428A"/>
                </a:solidFill>
              </a:rPr>
              <a:t>！</a:t>
            </a:r>
            <a:endParaRPr lang="en-US" altLang="zh-CN" sz="3200">
              <a:solidFill>
                <a:srgbClr val="24428A"/>
              </a:solidFill>
            </a:endParaRPr>
          </a:p>
          <a:p>
            <a:pPr indent="0" fontAlgn="auto">
              <a:lnSpc>
                <a:spcPts val="4000"/>
              </a:lnSpc>
            </a:pPr>
            <a:r>
              <a:rPr lang="en-US" altLang="zh-CN" sz="3200">
                <a:solidFill>
                  <a:srgbClr val="24428A"/>
                </a:solidFill>
              </a:rPr>
              <a:t>9、</a:t>
            </a:r>
            <a:r>
              <a:rPr lang="zh-CN" altLang="en-US" sz="3200">
                <a:solidFill>
                  <a:srgbClr val="24428A"/>
                </a:solidFill>
              </a:rPr>
              <a:t>我们一旦</a:t>
            </a:r>
            <a:r>
              <a:rPr lang="en-US" altLang="zh-CN" sz="3200">
                <a:solidFill>
                  <a:srgbClr val="24428A"/>
                </a:solidFill>
              </a:rPr>
              <a:t>ANB</a:t>
            </a:r>
            <a:r>
              <a:rPr lang="zh-CN" altLang="en-US" sz="3200">
                <a:solidFill>
                  <a:srgbClr val="24428A"/>
                </a:solidFill>
              </a:rPr>
              <a:t>发射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启动销毁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大家财富会增值很快</a:t>
            </a:r>
            <a:r>
              <a:rPr lang="en-US" altLang="zh-CN" sz="3200">
                <a:solidFill>
                  <a:srgbClr val="24428A"/>
                </a:solidFill>
              </a:rPr>
              <a:t>！</a:t>
            </a:r>
            <a:r>
              <a:rPr lang="zh-CN" altLang="en-US" sz="3200">
                <a:solidFill>
                  <a:srgbClr val="24428A"/>
                </a:solidFill>
              </a:rPr>
              <a:t>币安上线最高涨了</a:t>
            </a:r>
            <a:r>
              <a:rPr lang="en-US" altLang="zh-CN" sz="3200">
                <a:solidFill>
                  <a:srgbClr val="24428A"/>
                </a:solidFill>
              </a:rPr>
              <a:t>30000</a:t>
            </a:r>
            <a:r>
              <a:rPr lang="zh-CN" altLang="en-US" sz="3200">
                <a:solidFill>
                  <a:srgbClr val="24428A"/>
                </a:solidFill>
              </a:rPr>
              <a:t>倍</a:t>
            </a:r>
            <a:r>
              <a:rPr lang="en-US" altLang="zh-CN" sz="3200">
                <a:solidFill>
                  <a:srgbClr val="24428A"/>
                </a:solidFill>
              </a:rPr>
              <a:t>！</a:t>
            </a:r>
            <a:r>
              <a:rPr lang="zh-CN" altLang="en-US" sz="3200">
                <a:solidFill>
                  <a:srgbClr val="24428A"/>
                </a:solidFill>
              </a:rPr>
              <a:t>币安币</a:t>
            </a:r>
            <a:r>
              <a:rPr lang="en-US" altLang="zh-CN" sz="3200">
                <a:solidFill>
                  <a:srgbClr val="24428A"/>
                </a:solidFill>
              </a:rPr>
              <a:t>2</a:t>
            </a:r>
            <a:r>
              <a:rPr lang="zh-CN" altLang="en-US" sz="3200">
                <a:solidFill>
                  <a:srgbClr val="24428A"/>
                </a:solidFill>
              </a:rPr>
              <a:t>亿枚</a:t>
            </a:r>
            <a:r>
              <a:rPr lang="en-US" altLang="zh-CN" sz="3200">
                <a:solidFill>
                  <a:srgbClr val="24428A"/>
                </a:solidFill>
              </a:rPr>
              <a:t>，ANB2100</a:t>
            </a:r>
            <a:r>
              <a:rPr lang="zh-CN" altLang="en-US" sz="3200">
                <a:solidFill>
                  <a:srgbClr val="24428A"/>
                </a:solidFill>
              </a:rPr>
              <a:t>万枚</a:t>
            </a:r>
            <a:r>
              <a:rPr lang="en-US" altLang="zh-CN" sz="3200">
                <a:solidFill>
                  <a:srgbClr val="24428A"/>
                </a:solidFill>
              </a:rPr>
              <a:t>！</a:t>
            </a:r>
            <a:endParaRPr lang="en-US" altLang="zh-CN" sz="3200">
              <a:solidFill>
                <a:srgbClr val="24428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/>
        </p:nvSpPr>
        <p:spPr>
          <a:xfrm>
            <a:off x="442853" y="2495154"/>
            <a:ext cx="1198499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9600" dirty="0">
                <a:solidFill>
                  <a:srgbClr val="24428A"/>
                </a:solidFill>
                <a:cs typeface="+mn-ea"/>
                <a:sym typeface="+mn-lt"/>
              </a:rPr>
              <a:t>ILO</a:t>
            </a:r>
            <a:r>
              <a:rPr lang="zh-CN" altLang="en-US" sz="9600" dirty="0">
                <a:solidFill>
                  <a:srgbClr val="24428A"/>
                </a:solidFill>
                <a:cs typeface="+mn-ea"/>
                <a:sym typeface="+mn-lt"/>
              </a:rPr>
              <a:t>项目方出钱了没</a:t>
            </a:r>
            <a:r>
              <a:rPr lang="en-US" altLang="zh-CN" sz="9600" dirty="0">
                <a:solidFill>
                  <a:srgbClr val="24428A"/>
                </a:solidFill>
                <a:cs typeface="+mn-ea"/>
                <a:sym typeface="+mn-lt"/>
              </a:rPr>
              <a:t>？</a:t>
            </a:r>
            <a:endParaRPr lang="en-US" altLang="zh-CN" sz="9600" dirty="0">
              <a:solidFill>
                <a:srgbClr val="24428A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对于价格而言</a:t>
            </a:r>
            <a:r>
              <a:rPr lang="en-US" altLang="zh-CN" sz="3600"/>
              <a:t>，DAO</a:t>
            </a:r>
            <a:r>
              <a:rPr lang="zh-CN" altLang="en-US" sz="3600"/>
              <a:t>组织还有多少牌没出</a:t>
            </a:r>
            <a:r>
              <a:rPr lang="en-US" altLang="zh-CN" sz="3600"/>
              <a:t>？</a:t>
            </a:r>
            <a:endParaRPr lang="en-US" altLang="zh-CN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838835" y="1128395"/>
            <a:ext cx="10794365" cy="5015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200000"/>
              </a:lnSpc>
            </a:pPr>
            <a:r>
              <a:rPr lang="en-US" sz="3200">
                <a:solidFill>
                  <a:srgbClr val="24428A"/>
                </a:solidFill>
              </a:rPr>
              <a:t>1</a:t>
            </a:r>
            <a:r>
              <a:rPr lang="zh-CN" altLang="en-US" sz="3200">
                <a:solidFill>
                  <a:srgbClr val="24428A"/>
                </a:solidFill>
              </a:rPr>
              <a:t>、在</a:t>
            </a:r>
            <a:r>
              <a:rPr lang="en-US" altLang="zh-CN" sz="3200">
                <a:solidFill>
                  <a:srgbClr val="24428A"/>
                </a:solidFill>
              </a:rPr>
              <a:t>Anubis</a:t>
            </a:r>
            <a:r>
              <a:rPr lang="zh-CN" altLang="en-US" sz="3200">
                <a:solidFill>
                  <a:srgbClr val="24428A"/>
                </a:solidFill>
              </a:rPr>
              <a:t>公链有天量的涡轮没有进行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这是巨大</a:t>
            </a:r>
            <a:r>
              <a:rPr lang="zh-CN" altLang="en-US" sz="3200">
                <a:solidFill>
                  <a:srgbClr val="24428A"/>
                </a:solidFill>
              </a:rPr>
              <a:t>买盘</a:t>
            </a:r>
            <a:endParaRPr lang="zh-CN" altLang="en-US" sz="3200">
              <a:solidFill>
                <a:srgbClr val="24428A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3200">
                <a:solidFill>
                  <a:srgbClr val="24428A"/>
                </a:solidFill>
              </a:rPr>
              <a:t>2、GLGNS</a:t>
            </a:r>
            <a:r>
              <a:rPr lang="zh-CN" altLang="en-US" sz="3200">
                <a:solidFill>
                  <a:srgbClr val="24428A"/>
                </a:solidFill>
              </a:rPr>
              <a:t>还没有开启</a:t>
            </a:r>
            <a:r>
              <a:rPr lang="en-US" altLang="zh-CN" sz="3200">
                <a:solidFill>
                  <a:srgbClr val="24428A"/>
                </a:solidFill>
              </a:rPr>
              <a:t>WBO</a:t>
            </a:r>
            <a:r>
              <a:rPr lang="zh-CN" altLang="en-US" sz="3200">
                <a:solidFill>
                  <a:srgbClr val="24428A"/>
                </a:solidFill>
              </a:rPr>
              <a:t>兑换</a:t>
            </a:r>
            <a:r>
              <a:rPr lang="zh-CN" altLang="en-US" sz="3200">
                <a:solidFill>
                  <a:srgbClr val="24428A"/>
                </a:solidFill>
              </a:rPr>
              <a:t>通道</a:t>
            </a:r>
            <a:endParaRPr lang="zh-CN" altLang="en-US" sz="3200">
              <a:solidFill>
                <a:srgbClr val="24428A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3200">
                <a:solidFill>
                  <a:srgbClr val="24428A"/>
                </a:solidFill>
              </a:rPr>
              <a:t>3、1.3</a:t>
            </a:r>
            <a:r>
              <a:rPr lang="zh-CN" altLang="en-US" sz="3200">
                <a:solidFill>
                  <a:srgbClr val="24428A"/>
                </a:solidFill>
              </a:rPr>
              <a:t>亿的护盘资金从未动用</a:t>
            </a:r>
            <a:r>
              <a:rPr lang="zh-CN" altLang="en-US" sz="3200">
                <a:solidFill>
                  <a:srgbClr val="24428A"/>
                </a:solidFill>
              </a:rPr>
              <a:t>过</a:t>
            </a:r>
            <a:endParaRPr lang="zh-CN" altLang="en-US" sz="3200">
              <a:solidFill>
                <a:srgbClr val="24428A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3200">
                <a:solidFill>
                  <a:srgbClr val="24428A"/>
                </a:solidFill>
              </a:rPr>
              <a:t>4、ANB</a:t>
            </a:r>
            <a:r>
              <a:rPr lang="zh-CN" altLang="en-US" sz="3200">
                <a:solidFill>
                  <a:srgbClr val="24428A"/>
                </a:solidFill>
              </a:rPr>
              <a:t>还没有出</a:t>
            </a:r>
            <a:r>
              <a:rPr lang="en-US" altLang="zh-CN" sz="3200">
                <a:solidFill>
                  <a:srgbClr val="24428A"/>
                </a:solidFill>
              </a:rPr>
              <a:t>，</a:t>
            </a:r>
            <a:r>
              <a:rPr lang="zh-CN" altLang="en-US" sz="3200">
                <a:solidFill>
                  <a:srgbClr val="24428A"/>
                </a:solidFill>
              </a:rPr>
              <a:t>销毁还没</a:t>
            </a:r>
            <a:r>
              <a:rPr lang="zh-CN" altLang="en-US" sz="3200">
                <a:solidFill>
                  <a:srgbClr val="24428A"/>
                </a:solidFill>
              </a:rPr>
              <a:t>开始</a:t>
            </a:r>
            <a:endParaRPr lang="zh-CN" altLang="en-US" sz="3200">
              <a:solidFill>
                <a:srgbClr val="24428A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3200">
                <a:solidFill>
                  <a:srgbClr val="24428A"/>
                </a:solidFill>
              </a:rPr>
              <a:t>5、DAO</a:t>
            </a:r>
            <a:r>
              <a:rPr lang="zh-CN" altLang="en-US" sz="3200">
                <a:solidFill>
                  <a:srgbClr val="24428A"/>
                </a:solidFill>
              </a:rPr>
              <a:t>组织进入机制和公链节点竞选</a:t>
            </a:r>
            <a:r>
              <a:rPr lang="zh-CN" altLang="en-US" sz="3200">
                <a:solidFill>
                  <a:srgbClr val="24428A"/>
                </a:solidFill>
              </a:rPr>
              <a:t>政策还没</a:t>
            </a:r>
            <a:r>
              <a:rPr lang="zh-CN" altLang="en-US" sz="3200">
                <a:solidFill>
                  <a:srgbClr val="24428A"/>
                </a:solidFill>
              </a:rPr>
              <a:t>出</a:t>
            </a:r>
            <a:endParaRPr lang="zh-CN" altLang="en-US" sz="3200">
              <a:solidFill>
                <a:srgbClr val="24428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 rot="10800000" flipV="1">
            <a:off x="5388113" y="427900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项目名称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 rot="10800000" flipV="1">
            <a:off x="4977745" y="4823497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单击此处添加简短说明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43660" y="2312670"/>
            <a:ext cx="9076690" cy="196659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zh-CN" altLang="en-US" sz="13800" dirty="0">
                <a:solidFill>
                  <a:srgbClr val="24428A"/>
                </a:solidFill>
                <a:cs typeface="+mn-ea"/>
                <a:sym typeface="+mn-lt"/>
              </a:rPr>
              <a:t>项目稳不稳</a:t>
            </a:r>
            <a:r>
              <a:rPr lang="en-US" altLang="zh-CN" sz="13800" dirty="0">
                <a:solidFill>
                  <a:srgbClr val="24428A"/>
                </a:solidFill>
                <a:cs typeface="+mn-ea"/>
                <a:sym typeface="+mn-lt"/>
              </a:rPr>
              <a:t>？</a:t>
            </a:r>
            <a:endParaRPr lang="en-US" altLang="zh-CN" sz="13800" dirty="0">
              <a:solidFill>
                <a:srgbClr val="24428A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 rot="10800000" flipV="1">
            <a:off x="5388113" y="427900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项目名称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 rot="10800000" flipV="1">
            <a:off x="4977745" y="4823497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单击此处添加简短说明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75155" y="2312670"/>
            <a:ext cx="9076690" cy="196659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zh-CN" altLang="en-US" sz="13800" dirty="0">
                <a:solidFill>
                  <a:srgbClr val="24428A"/>
                </a:solidFill>
                <a:cs typeface="+mn-ea"/>
                <a:sym typeface="+mn-lt"/>
              </a:rPr>
              <a:t>阿祖二十条</a:t>
            </a:r>
            <a:endParaRPr lang="zh-CN" altLang="en-US" sz="13800" dirty="0">
              <a:solidFill>
                <a:srgbClr val="24428A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62610" y="1108710"/>
            <a:ext cx="11283315" cy="4890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1、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更大的流动性与估值潜力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：2.79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亿底池提升项目稳定性和估值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双链价格互补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利好产品推出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逐步往公链迁移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公链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gas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逐步销毁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价格稳定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。</a:t>
            </a:r>
            <a:endParaRPr lang="zh-CN" altLang="en-US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2、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隐私公链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+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稳定币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A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叙事落地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双链让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polygon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用户无缝过渡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同时吸引注重隐私和合规的机构和用户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（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易理华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，cz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对收盘等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）</a:t>
            </a:r>
            <a:endParaRPr lang="en-US" altLang="zh-CN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3、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生态激励与早期参与红利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创世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360，DAO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奖提升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蛛网下降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，ILO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激励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早期迁移者可获得更高收益与生态权益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。</a:t>
            </a:r>
            <a:endParaRPr lang="zh-CN" altLang="en-US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4、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技术验证成功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+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多链扩展实现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：EVM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无缝迁移成功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验证了技术实力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通过短期高手续费设计贡献生态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收入</a:t>
            </a:r>
            <a:endParaRPr lang="zh-CN" altLang="en-US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5、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价格保护与长期主义过滤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新链高卖税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+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价格保护协议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能一致短期抛压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锁定流动性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利于长期持有者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。</a:t>
            </a:r>
            <a:endParaRPr lang="en-US" altLang="zh-CN" sz="2400" dirty="0">
              <a:solidFill>
                <a:srgbClr val="24428A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双链运行的</a:t>
            </a:r>
            <a:r>
              <a:rPr lang="en-US" altLang="zh-CN" sz="3600"/>
              <a:t>10</a:t>
            </a:r>
            <a:r>
              <a:rPr lang="zh-CN" altLang="en-US" sz="3600"/>
              <a:t>条新机遇</a:t>
            </a:r>
            <a:endParaRPr lang="en-US" altLang="zh-CN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62610" y="1108710"/>
            <a:ext cx="11283315" cy="4890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6、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长期稳定与抗风险能力提升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：polygon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已稳定运行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750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天提供成熟经验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新链上线底池更厚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价格更稳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通过短期高税过滤短期投机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。</a:t>
            </a:r>
            <a:endParaRPr lang="en-US" altLang="zh-CN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7、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全球隐私公链基础设施落地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上线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AuraOS，Spartan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等生态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同时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ETH，BNB，USDC，A，USDT，POL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等币已上线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更有若干山寨币上线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未来更多生态会完善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，LGNS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手续费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山寨币手续费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生态手续费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资金盘手续费都是为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LGNS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作贡献的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。</a:t>
            </a:r>
            <a:endParaRPr lang="en-US" altLang="zh-CN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8、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社区主权强化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：DAO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治理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，GLGNS，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让早期迁移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/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参与者获得更多话语权和生态权益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。</a:t>
            </a:r>
            <a:endParaRPr lang="zh-CN" altLang="en-US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9、U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商对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ORIGIN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的评价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只有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ORIGIN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在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出金</a:t>
            </a:r>
            <a:endParaRPr lang="zh-CN" altLang="en-US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10、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李总躺平者的看法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以前我天天卖币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现在我要攒着去共建底池搞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NFT</a:t>
            </a:r>
            <a:endParaRPr lang="en-US" altLang="zh-CN" sz="2400" dirty="0">
              <a:solidFill>
                <a:srgbClr val="24428A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双链运行的</a:t>
            </a:r>
            <a:r>
              <a:rPr lang="en-US" altLang="zh-CN" sz="3600"/>
              <a:t>10</a:t>
            </a:r>
            <a:r>
              <a:rPr lang="zh-CN" altLang="en-US" sz="3600"/>
              <a:t>条新机遇</a:t>
            </a:r>
            <a:endParaRPr lang="zh-CN" altLang="en-US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62610" y="1009650"/>
            <a:ext cx="11283315" cy="5609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lnSpc>
                <a:spcPct val="150000"/>
              </a:lnSpc>
            </a:pPr>
            <a:r>
              <a:rPr lang="en-US" sz="2400" dirty="0">
                <a:solidFill>
                  <a:srgbClr val="24428A"/>
                </a:solidFill>
                <a:cs typeface="+mn-ea"/>
                <a:sym typeface="+mn-lt"/>
              </a:rPr>
              <a:t>1、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一群非常坚定的共识者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：240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万持币地址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排名第一名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！</a:t>
            </a:r>
            <a:endParaRPr lang="zh-CN" altLang="en-US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2、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超高比例长期质押锁定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：600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天长期质押和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360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长期质押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占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40%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以上</a:t>
            </a:r>
            <a:endParaRPr lang="zh-CN" altLang="en-US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3、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强大未动用的护盘资金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护盘资金还有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1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亿多美金从没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动过</a:t>
            </a:r>
            <a:endParaRPr lang="zh-CN" altLang="en-US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4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、双底池设计提升稳定性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双底池让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LGNS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币价更稳定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更难投机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！</a:t>
            </a:r>
            <a:endParaRPr lang="zh-CN" altLang="en-US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5、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流动性持续领先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双底池运作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流动性依然能支撑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Quick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Swap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排名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第一</a:t>
            </a:r>
            <a:endParaRPr lang="zh-CN" altLang="en-US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6、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交易量长期占全球前列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交易额长期占据全球排名前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100</a:t>
            </a:r>
            <a:endParaRPr lang="zh-CN" altLang="en-US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7、LGNS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是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Anubi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基金会最赚钱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最成功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最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有影响力的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项目</a:t>
            </a:r>
            <a:endParaRPr lang="zh-CN" altLang="en-US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8、LGNS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热度与影响力长期霸榜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：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长期占据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AVE CMC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头榜</a:t>
            </a:r>
            <a:endParaRPr lang="zh-CN" altLang="en-US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9、Anubis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公链是全球第一个隐私公链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第一条隐私基建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首屈一指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！</a:t>
            </a:r>
            <a:endParaRPr lang="en-US" altLang="zh-CN" sz="2400" dirty="0">
              <a:solidFill>
                <a:srgbClr val="24428A"/>
              </a:solidFill>
              <a:cs typeface="+mn-ea"/>
              <a:sym typeface="+mn-lt"/>
            </a:endParaRPr>
          </a:p>
          <a:p>
            <a:pPr indent="0" algn="ctr" fontAlgn="auto">
              <a:lnSpc>
                <a:spcPct val="150000"/>
              </a:lnSpc>
            </a:pP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10、Anubis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多链扩展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开启生态飞轮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为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LGNS</a:t>
            </a:r>
            <a:r>
              <a:rPr lang="zh-CN" altLang="en-US" sz="2400" dirty="0">
                <a:solidFill>
                  <a:srgbClr val="24428A"/>
                </a:solidFill>
                <a:cs typeface="+mn-ea"/>
                <a:sym typeface="+mn-lt"/>
              </a:rPr>
              <a:t>提供强大增长动力</a:t>
            </a:r>
            <a:r>
              <a:rPr lang="en-US" altLang="zh-CN" sz="2400" dirty="0">
                <a:solidFill>
                  <a:srgbClr val="24428A"/>
                </a:solidFill>
                <a:cs typeface="+mn-ea"/>
                <a:sym typeface="+mn-lt"/>
              </a:rPr>
              <a:t>！</a:t>
            </a:r>
            <a:endParaRPr lang="en-US" altLang="zh-CN" sz="2400" dirty="0">
              <a:solidFill>
                <a:srgbClr val="24428A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/>
              <a:t>ORIGIN</a:t>
            </a:r>
            <a:r>
              <a:rPr lang="zh-CN" altLang="en-US" sz="3600"/>
              <a:t>全球影响力十条</a:t>
            </a:r>
            <a:endParaRPr lang="en-US" altLang="zh-CN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三点市场</a:t>
            </a:r>
            <a:r>
              <a:rPr lang="zh-CN" altLang="en-US" sz="3600"/>
              <a:t>疑问</a:t>
            </a:r>
            <a:endParaRPr lang="zh-CN" altLang="en-US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970280" y="1326515"/>
            <a:ext cx="1078611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sz="2800">
                <a:solidFill>
                  <a:srgbClr val="24428A"/>
                </a:solidFill>
              </a:rPr>
              <a:t>1、</a:t>
            </a:r>
            <a:r>
              <a:rPr lang="zh-CN" altLang="en-US" sz="2800">
                <a:solidFill>
                  <a:srgbClr val="24428A"/>
                </a:solidFill>
              </a:rPr>
              <a:t>公链</a:t>
            </a:r>
            <a:r>
              <a:rPr lang="en-US" altLang="zh-CN" sz="2800">
                <a:solidFill>
                  <a:srgbClr val="24428A"/>
                </a:solidFill>
              </a:rPr>
              <a:t>25%</a:t>
            </a:r>
            <a:r>
              <a:rPr lang="zh-CN" altLang="en-US" sz="2800">
                <a:solidFill>
                  <a:srgbClr val="24428A"/>
                </a:solidFill>
              </a:rPr>
              <a:t>的手续费</a:t>
            </a:r>
            <a:r>
              <a:rPr lang="en-US" altLang="zh-CN" sz="2800">
                <a:solidFill>
                  <a:srgbClr val="24428A"/>
                </a:solidFill>
              </a:rPr>
              <a:t>，</a:t>
            </a:r>
            <a:r>
              <a:rPr lang="zh-CN" altLang="en-US" sz="2800">
                <a:solidFill>
                  <a:srgbClr val="24428A"/>
                </a:solidFill>
              </a:rPr>
              <a:t>质疑去中心化</a:t>
            </a:r>
            <a:endParaRPr lang="zh-CN" altLang="en-US" sz="28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>
                <a:solidFill>
                  <a:srgbClr val="24428A"/>
                </a:solidFill>
              </a:rPr>
              <a:t>2、</a:t>
            </a:r>
            <a:r>
              <a:rPr lang="zh-CN" altLang="en-US" sz="2800">
                <a:solidFill>
                  <a:srgbClr val="24428A"/>
                </a:solidFill>
              </a:rPr>
              <a:t>操作不便</a:t>
            </a:r>
            <a:r>
              <a:rPr lang="en-US" altLang="zh-CN" sz="2800">
                <a:solidFill>
                  <a:srgbClr val="24428A"/>
                </a:solidFill>
              </a:rPr>
              <a:t>，</a:t>
            </a:r>
            <a:r>
              <a:rPr lang="zh-CN" altLang="en-US" sz="2800">
                <a:solidFill>
                  <a:srgbClr val="24428A"/>
                </a:solidFill>
              </a:rPr>
              <a:t>看不懂公链未来</a:t>
            </a:r>
            <a:endParaRPr lang="zh-CN" altLang="en-US" sz="28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>
                <a:solidFill>
                  <a:srgbClr val="24428A"/>
                </a:solidFill>
              </a:rPr>
              <a:t>3、</a:t>
            </a:r>
            <a:r>
              <a:rPr lang="zh-CN" altLang="en-US" sz="2800">
                <a:solidFill>
                  <a:srgbClr val="24428A"/>
                </a:solidFill>
              </a:rPr>
              <a:t>不保留部分权限</a:t>
            </a:r>
            <a:r>
              <a:rPr lang="en-US" altLang="zh-CN" sz="2800">
                <a:solidFill>
                  <a:srgbClr val="24428A"/>
                </a:solidFill>
              </a:rPr>
              <a:t>，</a:t>
            </a:r>
            <a:r>
              <a:rPr lang="zh-CN" altLang="en-US" sz="2800">
                <a:solidFill>
                  <a:srgbClr val="24428A"/>
                </a:solidFill>
              </a:rPr>
              <a:t>我们的生态无法做成</a:t>
            </a:r>
            <a:r>
              <a:rPr lang="en-US" altLang="zh-CN" sz="2800">
                <a:solidFill>
                  <a:srgbClr val="24428A"/>
                </a:solidFill>
              </a:rPr>
              <a:t>，</a:t>
            </a:r>
            <a:r>
              <a:rPr lang="zh-CN" altLang="en-US" sz="2800">
                <a:solidFill>
                  <a:srgbClr val="24428A"/>
                </a:solidFill>
              </a:rPr>
              <a:t>无法推出新的产品</a:t>
            </a:r>
            <a:endParaRPr lang="zh-CN" altLang="en-US" sz="28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>
                <a:solidFill>
                  <a:srgbClr val="24428A"/>
                </a:solidFill>
              </a:rPr>
              <a:t>4、</a:t>
            </a:r>
            <a:r>
              <a:rPr lang="zh-CN" altLang="en-US" sz="2800">
                <a:solidFill>
                  <a:srgbClr val="24428A"/>
                </a:solidFill>
              </a:rPr>
              <a:t>合适丢弃权限</a:t>
            </a:r>
            <a:r>
              <a:rPr lang="en-US" altLang="zh-CN" sz="2800">
                <a:solidFill>
                  <a:srgbClr val="24428A"/>
                </a:solidFill>
              </a:rPr>
              <a:t>，</a:t>
            </a:r>
            <a:r>
              <a:rPr lang="zh-CN" altLang="en-US" sz="2800">
                <a:solidFill>
                  <a:srgbClr val="24428A"/>
                </a:solidFill>
              </a:rPr>
              <a:t>永远会留有权限</a:t>
            </a:r>
            <a:r>
              <a:rPr lang="en-US" altLang="zh-CN" sz="2800">
                <a:solidFill>
                  <a:srgbClr val="24428A"/>
                </a:solidFill>
              </a:rPr>
              <a:t>，</a:t>
            </a:r>
            <a:r>
              <a:rPr lang="zh-CN" altLang="en-US" sz="2800">
                <a:solidFill>
                  <a:srgbClr val="24428A"/>
                </a:solidFill>
              </a:rPr>
              <a:t>会和</a:t>
            </a:r>
            <a:r>
              <a:rPr lang="en-US" altLang="zh-CN" sz="2800">
                <a:solidFill>
                  <a:srgbClr val="24428A"/>
                </a:solidFill>
              </a:rPr>
              <a:t>ETH</a:t>
            </a:r>
            <a:r>
              <a:rPr lang="zh-CN" altLang="en-US" sz="2800">
                <a:solidFill>
                  <a:srgbClr val="24428A"/>
                </a:solidFill>
              </a:rPr>
              <a:t>一样</a:t>
            </a:r>
            <a:r>
              <a:rPr lang="en-US" altLang="zh-CN" sz="2800">
                <a:solidFill>
                  <a:srgbClr val="24428A"/>
                </a:solidFill>
              </a:rPr>
              <a:t>，</a:t>
            </a:r>
            <a:r>
              <a:rPr lang="zh-CN" altLang="en-US" sz="2800">
                <a:solidFill>
                  <a:srgbClr val="24428A"/>
                </a:solidFill>
              </a:rPr>
              <a:t>把权限留给</a:t>
            </a:r>
            <a:r>
              <a:rPr lang="en-US" altLang="zh-CN" sz="2800">
                <a:solidFill>
                  <a:srgbClr val="24428A"/>
                </a:solidFill>
              </a:rPr>
              <a:t>DAO</a:t>
            </a:r>
            <a:r>
              <a:rPr lang="zh-CN" altLang="en-US" sz="2800">
                <a:solidFill>
                  <a:srgbClr val="24428A"/>
                </a:solidFill>
              </a:rPr>
              <a:t>组织</a:t>
            </a:r>
            <a:r>
              <a:rPr lang="en-US" altLang="zh-CN" sz="2800">
                <a:solidFill>
                  <a:srgbClr val="24428A"/>
                </a:solidFill>
              </a:rPr>
              <a:t>，</a:t>
            </a:r>
            <a:r>
              <a:rPr lang="zh-CN" altLang="en-US" sz="2800">
                <a:solidFill>
                  <a:srgbClr val="24428A"/>
                </a:solidFill>
              </a:rPr>
              <a:t>进入</a:t>
            </a:r>
            <a:r>
              <a:rPr lang="en-US" altLang="zh-CN" sz="2800">
                <a:solidFill>
                  <a:srgbClr val="24428A"/>
                </a:solidFill>
              </a:rPr>
              <a:t>DAO</a:t>
            </a:r>
            <a:r>
              <a:rPr lang="zh-CN" altLang="en-US" sz="2800">
                <a:solidFill>
                  <a:srgbClr val="24428A"/>
                </a:solidFill>
              </a:rPr>
              <a:t>组织必须质押一定的币量</a:t>
            </a:r>
            <a:r>
              <a:rPr lang="en-US" altLang="zh-CN" sz="2800">
                <a:solidFill>
                  <a:srgbClr val="24428A"/>
                </a:solidFill>
              </a:rPr>
              <a:t>（</a:t>
            </a:r>
            <a:r>
              <a:rPr lang="zh-CN" altLang="en-US" sz="2800">
                <a:solidFill>
                  <a:srgbClr val="24428A"/>
                </a:solidFill>
              </a:rPr>
              <a:t>利益相关</a:t>
            </a:r>
            <a:r>
              <a:rPr lang="en-US" altLang="zh-CN" sz="2800">
                <a:solidFill>
                  <a:srgbClr val="24428A"/>
                </a:solidFill>
              </a:rPr>
              <a:t>）</a:t>
            </a:r>
            <a:endParaRPr lang="en-US" altLang="zh-CN" sz="28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>
                <a:solidFill>
                  <a:srgbClr val="24428A"/>
                </a:solidFill>
              </a:rPr>
              <a:t>5、</a:t>
            </a:r>
            <a:r>
              <a:rPr lang="zh-CN" altLang="en-US" sz="2800">
                <a:solidFill>
                  <a:srgbClr val="24428A"/>
                </a:solidFill>
              </a:rPr>
              <a:t>部分同学</a:t>
            </a:r>
            <a:r>
              <a:rPr lang="en-US" altLang="zh-CN" sz="2800">
                <a:solidFill>
                  <a:srgbClr val="24428A"/>
                </a:solidFill>
              </a:rPr>
              <a:t>DAPP</a:t>
            </a:r>
            <a:r>
              <a:rPr lang="zh-CN" altLang="en-US" sz="2800">
                <a:solidFill>
                  <a:srgbClr val="24428A"/>
                </a:solidFill>
              </a:rPr>
              <a:t>登不上</a:t>
            </a:r>
            <a:r>
              <a:rPr lang="en-US" altLang="zh-CN" sz="2800">
                <a:solidFill>
                  <a:srgbClr val="24428A"/>
                </a:solidFill>
              </a:rPr>
              <a:t>，</a:t>
            </a:r>
            <a:r>
              <a:rPr lang="zh-CN" altLang="en-US" sz="2800">
                <a:solidFill>
                  <a:srgbClr val="24428A"/>
                </a:solidFill>
              </a:rPr>
              <a:t>打开加速器即可</a:t>
            </a:r>
            <a:r>
              <a:rPr lang="en-US" altLang="zh-CN" sz="2800">
                <a:solidFill>
                  <a:srgbClr val="24428A"/>
                </a:solidFill>
              </a:rPr>
              <a:t>，</a:t>
            </a:r>
            <a:r>
              <a:rPr lang="zh-CN" altLang="en-US" sz="2800">
                <a:solidFill>
                  <a:srgbClr val="24428A"/>
                </a:solidFill>
              </a:rPr>
              <a:t>阿祖的业务系统也被封过</a:t>
            </a:r>
            <a:r>
              <a:rPr lang="en-US" altLang="zh-CN" sz="2800">
                <a:solidFill>
                  <a:srgbClr val="24428A"/>
                </a:solidFill>
              </a:rPr>
              <a:t>，</a:t>
            </a:r>
            <a:r>
              <a:rPr lang="zh-CN" altLang="en-US" sz="2800">
                <a:solidFill>
                  <a:srgbClr val="24428A"/>
                </a:solidFill>
              </a:rPr>
              <a:t>不用有任何的担心</a:t>
            </a:r>
            <a:r>
              <a:rPr lang="en-US" altLang="zh-CN" sz="2800">
                <a:solidFill>
                  <a:srgbClr val="24428A"/>
                </a:solidFill>
              </a:rPr>
              <a:t>。</a:t>
            </a:r>
            <a:r>
              <a:rPr lang="zh-CN" altLang="en-US" sz="2800">
                <a:solidFill>
                  <a:srgbClr val="24428A"/>
                </a:solidFill>
              </a:rPr>
              <a:t>加速器知识</a:t>
            </a:r>
            <a:r>
              <a:rPr lang="zh-CN" altLang="en-US" sz="2800">
                <a:solidFill>
                  <a:srgbClr val="24428A"/>
                </a:solidFill>
              </a:rPr>
              <a:t>普及</a:t>
            </a:r>
            <a:endParaRPr lang="zh-CN" altLang="en-US" sz="28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>
                <a:solidFill>
                  <a:srgbClr val="24428A"/>
                </a:solidFill>
              </a:rPr>
              <a:t>6、</a:t>
            </a:r>
            <a:r>
              <a:rPr lang="zh-CN" altLang="en-US" sz="2800">
                <a:solidFill>
                  <a:srgbClr val="24428A"/>
                </a:solidFill>
              </a:rPr>
              <a:t>抖音</a:t>
            </a:r>
            <a:r>
              <a:rPr lang="en-US" altLang="zh-CN" sz="2800">
                <a:solidFill>
                  <a:srgbClr val="24428A"/>
                </a:solidFill>
              </a:rPr>
              <a:t>，</a:t>
            </a:r>
            <a:r>
              <a:rPr lang="zh-CN" altLang="en-US" sz="2800">
                <a:solidFill>
                  <a:srgbClr val="24428A"/>
                </a:solidFill>
              </a:rPr>
              <a:t>小红书</a:t>
            </a:r>
            <a:r>
              <a:rPr lang="en-US" altLang="zh-CN" sz="2800">
                <a:solidFill>
                  <a:srgbClr val="24428A"/>
                </a:solidFill>
              </a:rPr>
              <a:t>，</a:t>
            </a:r>
            <a:r>
              <a:rPr lang="zh-CN" altLang="en-US" sz="2800">
                <a:solidFill>
                  <a:srgbClr val="24428A"/>
                </a:solidFill>
              </a:rPr>
              <a:t>公众号</a:t>
            </a:r>
            <a:r>
              <a:rPr lang="en-US" altLang="zh-CN" sz="2800">
                <a:solidFill>
                  <a:srgbClr val="24428A"/>
                </a:solidFill>
              </a:rPr>
              <a:t>，AI</a:t>
            </a:r>
            <a:r>
              <a:rPr lang="zh-CN" altLang="en-US" sz="2800">
                <a:solidFill>
                  <a:srgbClr val="24428A"/>
                </a:solidFill>
              </a:rPr>
              <a:t>的</a:t>
            </a:r>
            <a:r>
              <a:rPr lang="zh-CN" altLang="en-US" sz="2800">
                <a:solidFill>
                  <a:srgbClr val="24428A"/>
                </a:solidFill>
              </a:rPr>
              <a:t>负面</a:t>
            </a:r>
            <a:endParaRPr lang="zh-CN" altLang="en-US" sz="2800">
              <a:solidFill>
                <a:srgbClr val="24428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数据</a:t>
            </a:r>
            <a:r>
              <a:rPr lang="zh-CN" altLang="en-US" sz="3600"/>
              <a:t>展示</a:t>
            </a:r>
            <a:endParaRPr lang="zh-CN" altLang="en-US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970280" y="1326515"/>
            <a:ext cx="10786110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en-US" sz="3000">
                <a:solidFill>
                  <a:srgbClr val="24428A"/>
                </a:solidFill>
              </a:rPr>
              <a:t>1、</a:t>
            </a:r>
            <a:r>
              <a:rPr lang="zh-CN" altLang="en-US" sz="3000">
                <a:solidFill>
                  <a:srgbClr val="24428A"/>
                </a:solidFill>
              </a:rPr>
              <a:t>行情网站及交易所</a:t>
            </a:r>
            <a:r>
              <a:rPr lang="en-US" sz="3000">
                <a:solidFill>
                  <a:srgbClr val="24428A"/>
                </a:solidFill>
              </a:rPr>
              <a:t>ave：</a:t>
            </a:r>
            <a:r>
              <a:rPr lang="en-US" altLang="zh-CN" sz="3000">
                <a:solidFill>
                  <a:srgbClr val="24428A"/>
                </a:solidFill>
              </a:rPr>
              <a:t>https://ave.ai/</a:t>
            </a:r>
            <a:endParaRPr lang="en-US" altLang="zh-CN" sz="30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000">
                <a:solidFill>
                  <a:srgbClr val="24428A"/>
                </a:solidFill>
              </a:rPr>
              <a:t>2</a:t>
            </a:r>
            <a:r>
              <a:rPr lang="zh-CN" altLang="en-US" sz="3000">
                <a:solidFill>
                  <a:srgbClr val="24428A"/>
                </a:solidFill>
              </a:rPr>
              <a:t>、区块链浏览器</a:t>
            </a:r>
            <a:r>
              <a:rPr lang="en-US" altLang="zh-CN" sz="3000">
                <a:solidFill>
                  <a:srgbClr val="24428A"/>
                </a:solidFill>
              </a:rPr>
              <a:t>polygonscan：https://polygonscan.com/</a:t>
            </a:r>
            <a:endParaRPr lang="en-US" altLang="zh-CN" sz="30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000">
                <a:solidFill>
                  <a:srgbClr val="24428A"/>
                </a:solidFill>
              </a:rPr>
              <a:t>3、</a:t>
            </a:r>
            <a:r>
              <a:rPr lang="zh-CN" altLang="en-US" sz="3000">
                <a:solidFill>
                  <a:srgbClr val="24428A"/>
                </a:solidFill>
              </a:rPr>
              <a:t>审计公司</a:t>
            </a:r>
            <a:r>
              <a:rPr lang="en-US" altLang="zh-CN" sz="3000">
                <a:solidFill>
                  <a:srgbClr val="24428A"/>
                </a:solidFill>
              </a:rPr>
              <a:t>certik：https://www.certik.com/zh-CN</a:t>
            </a:r>
            <a:endParaRPr lang="en-US" altLang="zh-CN" sz="30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000">
                <a:solidFill>
                  <a:srgbClr val="24428A"/>
                </a:solidFill>
              </a:rPr>
              <a:t>4</a:t>
            </a:r>
            <a:r>
              <a:rPr lang="zh-CN" altLang="en-US" sz="3000">
                <a:solidFill>
                  <a:srgbClr val="24428A"/>
                </a:solidFill>
              </a:rPr>
              <a:t>、知名行情网站</a:t>
            </a:r>
            <a:r>
              <a:rPr lang="en-US" altLang="zh-CN" sz="3000">
                <a:solidFill>
                  <a:srgbClr val="24428A"/>
                </a:solidFill>
              </a:rPr>
              <a:t>coingecko：</a:t>
            </a:r>
            <a:r>
              <a:rPr lang="en-US" altLang="zh-CN" sz="3000">
                <a:solidFill>
                  <a:srgbClr val="24428A"/>
                </a:solidFill>
                <a:sym typeface="+mn-ea"/>
              </a:rPr>
              <a:t>https://www.coingecko.com/</a:t>
            </a:r>
            <a:endParaRPr lang="en-US" altLang="zh-CN" sz="30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000">
                <a:solidFill>
                  <a:srgbClr val="24428A"/>
                </a:solidFill>
              </a:rPr>
              <a:t>5</a:t>
            </a:r>
            <a:r>
              <a:rPr lang="zh-CN" altLang="en-US" sz="3000">
                <a:solidFill>
                  <a:srgbClr val="24428A"/>
                </a:solidFill>
              </a:rPr>
              <a:t>、最大行情网站</a:t>
            </a:r>
            <a:r>
              <a:rPr lang="en-US" altLang="zh-CN" sz="3000">
                <a:solidFill>
                  <a:srgbClr val="24428A"/>
                </a:solidFill>
              </a:rPr>
              <a:t>coinmarket：https://coinmarketcap.com/</a:t>
            </a:r>
            <a:endParaRPr lang="en-US" altLang="zh-CN" sz="3000">
              <a:solidFill>
                <a:srgbClr val="24428A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000">
                <a:solidFill>
                  <a:srgbClr val="24428A"/>
                </a:solidFill>
              </a:rPr>
              <a:t>6、LGNS</a:t>
            </a:r>
            <a:r>
              <a:rPr lang="zh-CN" altLang="en-US" sz="3000">
                <a:solidFill>
                  <a:srgbClr val="24428A"/>
                </a:solidFill>
              </a:rPr>
              <a:t>工具站</a:t>
            </a:r>
            <a:r>
              <a:rPr lang="en-US" altLang="zh-CN" sz="3000">
                <a:solidFill>
                  <a:srgbClr val="24428A"/>
                </a:solidFill>
              </a:rPr>
              <a:t>：https://lgns.tech/</a:t>
            </a:r>
            <a:endParaRPr lang="en-US" altLang="zh-CN" sz="3000">
              <a:solidFill>
                <a:srgbClr val="24428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981075" y="317500"/>
            <a:ext cx="36455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/>
              <a:t>LGNS</a:t>
            </a:r>
            <a:r>
              <a:rPr lang="zh-CN" altLang="en-US" sz="2800"/>
              <a:t>工具</a:t>
            </a:r>
            <a:r>
              <a:rPr lang="zh-CN" altLang="en-US" sz="2800"/>
              <a:t>站</a:t>
            </a:r>
            <a:endParaRPr lang="zh-CN" altLang="en-US" sz="28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228600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1146175" y="2614295"/>
            <a:ext cx="990028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600" b="1">
                <a:solidFill>
                  <a:srgbClr val="24428A"/>
                </a:solidFill>
              </a:rPr>
              <a:t>https://lgns.tech</a:t>
            </a:r>
            <a:endParaRPr lang="en-US" altLang="zh-CN" sz="9600" b="1">
              <a:solidFill>
                <a:srgbClr val="24428A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62610" y="2536825"/>
            <a:ext cx="11283315" cy="1467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6600" dirty="0">
                <a:solidFill>
                  <a:srgbClr val="24428A"/>
                </a:solidFill>
                <a:cs typeface="+mn-ea"/>
                <a:sym typeface="+mn-lt"/>
              </a:rPr>
              <a:t>现场表演拉币价</a:t>
            </a:r>
            <a:r>
              <a:rPr lang="en-US" altLang="zh-CN" sz="6600" dirty="0">
                <a:solidFill>
                  <a:srgbClr val="24428A"/>
                </a:solidFill>
                <a:cs typeface="+mn-ea"/>
                <a:sym typeface="+mn-lt"/>
              </a:rPr>
              <a:t>，</a:t>
            </a:r>
            <a:r>
              <a:rPr lang="zh-CN" altLang="en-US" sz="6600" dirty="0">
                <a:solidFill>
                  <a:srgbClr val="24428A"/>
                </a:solidFill>
                <a:cs typeface="+mn-ea"/>
                <a:sym typeface="+mn-lt"/>
              </a:rPr>
              <a:t>撤池</a:t>
            </a:r>
            <a:endParaRPr lang="zh-CN" altLang="en-US" sz="6600" dirty="0">
              <a:solidFill>
                <a:srgbClr val="24428A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资金盘的</a:t>
            </a:r>
            <a:r>
              <a:rPr lang="zh-CN" altLang="en-US" sz="3600"/>
              <a:t>套路</a:t>
            </a:r>
            <a:endParaRPr lang="zh-CN" altLang="en-US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62610" y="1709420"/>
            <a:ext cx="11283315" cy="3975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lnSpc>
                <a:spcPct val="150000"/>
              </a:lnSpc>
            </a:pPr>
            <a:r>
              <a:rPr lang="en-US" altLang="zh-CN" sz="5400" dirty="0">
                <a:solidFill>
                  <a:srgbClr val="24428A"/>
                </a:solidFill>
                <a:cs typeface="+mn-ea"/>
                <a:sym typeface="+mn-lt"/>
              </a:rPr>
              <a:t>X</a:t>
            </a:r>
            <a:r>
              <a:rPr lang="zh-CN" altLang="en-US" sz="5400" dirty="0">
                <a:solidFill>
                  <a:srgbClr val="24428A"/>
                </a:solidFill>
                <a:cs typeface="+mn-ea"/>
                <a:sym typeface="+mn-lt"/>
              </a:rPr>
              <a:t>平台上的各种假冒号，他们发</a:t>
            </a:r>
            <a:r>
              <a:rPr lang="en-US" altLang="zh-CN" sz="5400" dirty="0">
                <a:solidFill>
                  <a:srgbClr val="24428A"/>
                </a:solidFill>
                <a:cs typeface="+mn-ea"/>
                <a:sym typeface="+mn-lt"/>
              </a:rPr>
              <a:t>ORIGIN</a:t>
            </a:r>
            <a:r>
              <a:rPr lang="zh-CN" altLang="en-US" sz="5400" dirty="0">
                <a:solidFill>
                  <a:srgbClr val="24428A"/>
                </a:solidFill>
                <a:cs typeface="+mn-ea"/>
                <a:sym typeface="+mn-lt"/>
              </a:rPr>
              <a:t>的各种正面信息和负面信息是作何用处</a:t>
            </a:r>
            <a:r>
              <a:rPr lang="en-US" altLang="zh-CN" sz="5400" dirty="0">
                <a:solidFill>
                  <a:srgbClr val="24428A"/>
                </a:solidFill>
                <a:cs typeface="+mn-ea"/>
                <a:sym typeface="+mn-lt"/>
              </a:rPr>
              <a:t>？</a:t>
            </a:r>
            <a:r>
              <a:rPr lang="zh-CN" altLang="en-US" sz="5400" dirty="0">
                <a:solidFill>
                  <a:srgbClr val="24428A"/>
                </a:solidFill>
                <a:cs typeface="+mn-ea"/>
                <a:sym typeface="+mn-lt"/>
              </a:rPr>
              <a:t>没有无缘无故的爱和恨</a:t>
            </a:r>
            <a:r>
              <a:rPr lang="en-US" altLang="zh-CN" sz="5400" dirty="0">
                <a:solidFill>
                  <a:srgbClr val="24428A"/>
                </a:solidFill>
                <a:cs typeface="+mn-ea"/>
                <a:sym typeface="+mn-lt"/>
              </a:rPr>
              <a:t>！</a:t>
            </a:r>
            <a:endParaRPr lang="en-US" altLang="zh-CN" sz="5400" dirty="0">
              <a:solidFill>
                <a:srgbClr val="24428A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反诈小知识</a:t>
            </a:r>
            <a:endParaRPr lang="zh-CN" altLang="en-US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740410" y="2488565"/>
            <a:ext cx="1145159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800">
                <a:solidFill>
                  <a:srgbClr val="24428A"/>
                </a:solidFill>
              </a:rPr>
              <a:t>打假斗士开始打假</a:t>
            </a:r>
            <a:r>
              <a:rPr lang="zh-CN" altLang="en-US" sz="8800">
                <a:solidFill>
                  <a:srgbClr val="24428A"/>
                </a:solidFill>
              </a:rPr>
              <a:t>自己</a:t>
            </a:r>
            <a:endParaRPr lang="zh-CN" altLang="en-US" sz="8800">
              <a:solidFill>
                <a:srgbClr val="24428A"/>
              </a:solidFill>
            </a:endParaRPr>
          </a:p>
        </p:txBody>
      </p:sp>
      <p:pic>
        <p:nvPicPr>
          <p:cNvPr id="2" name="图片 1" descr="/Users/zhangzuyuan/Library/Containers/com.kingsoft.wpsoffice.mac/Data/tmp/photoeditapp/20260517023312/temp.pngtem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8" y="0"/>
            <a:ext cx="3150870" cy="6858000"/>
          </a:xfrm>
          <a:prstGeom prst="rect">
            <a:avLst/>
          </a:prstGeom>
        </p:spPr>
      </p:pic>
      <p:pic>
        <p:nvPicPr>
          <p:cNvPr id="3" name="图片 2" descr="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25" y="0"/>
            <a:ext cx="3162935" cy="6858000"/>
          </a:xfrm>
          <a:prstGeom prst="rect">
            <a:avLst/>
          </a:prstGeom>
        </p:spPr>
      </p:pic>
      <p:pic>
        <p:nvPicPr>
          <p:cNvPr id="5" name="图片 4" descr="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0"/>
            <a:ext cx="3162935" cy="6858000"/>
          </a:xfrm>
          <a:prstGeom prst="rect">
            <a:avLst/>
          </a:prstGeom>
        </p:spPr>
      </p:pic>
      <p:pic>
        <p:nvPicPr>
          <p:cNvPr id="7" name="图片 6" descr="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885" y="0"/>
            <a:ext cx="370522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435350" y="2839720"/>
            <a:ext cx="635571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 b="1">
                <a:solidFill>
                  <a:srgbClr val="24428A"/>
                </a:solidFill>
              </a:rPr>
              <a:t>官方社交媒体</a:t>
            </a:r>
            <a:endParaRPr lang="zh-CN" altLang="en-US" sz="8000" b="1">
              <a:solidFill>
                <a:srgbClr val="24428A"/>
              </a:solidFill>
            </a:endParaRPr>
          </a:p>
        </p:txBody>
      </p:sp>
      <p:pic>
        <p:nvPicPr>
          <p:cNvPr id="3" name="图片 2" descr="IMG_10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169285" cy="6858000"/>
          </a:xfrm>
          <a:prstGeom prst="rect">
            <a:avLst/>
          </a:prstGeom>
        </p:spPr>
      </p:pic>
      <p:pic>
        <p:nvPicPr>
          <p:cNvPr id="4" name="图片 3" descr="IMG_10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050" y="0"/>
            <a:ext cx="3169285" cy="6858000"/>
          </a:xfrm>
          <a:prstGeom prst="rect">
            <a:avLst/>
          </a:prstGeom>
        </p:spPr>
      </p:pic>
      <p:pic>
        <p:nvPicPr>
          <p:cNvPr id="6" name="图片 5" descr="IMG_10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355" y="0"/>
            <a:ext cx="3169285" cy="6858000"/>
          </a:xfrm>
          <a:prstGeom prst="rect">
            <a:avLst/>
          </a:prstGeom>
        </p:spPr>
      </p:pic>
      <p:pic>
        <p:nvPicPr>
          <p:cNvPr id="7" name="图片 6" descr="IMG_10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2715" y="0"/>
            <a:ext cx="316928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62610" y="2536825"/>
            <a:ext cx="11283315" cy="1467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6600" dirty="0">
                <a:solidFill>
                  <a:srgbClr val="24428A"/>
                </a:solidFill>
                <a:cs typeface="+mn-ea"/>
                <a:sym typeface="+mn-lt"/>
              </a:rPr>
              <a:t>阿祖有没有遇到过推特骗子</a:t>
            </a:r>
            <a:r>
              <a:rPr lang="en-US" altLang="zh-CN" sz="6600" dirty="0">
                <a:solidFill>
                  <a:srgbClr val="24428A"/>
                </a:solidFill>
                <a:cs typeface="+mn-ea"/>
                <a:sym typeface="+mn-lt"/>
              </a:rPr>
              <a:t>？</a:t>
            </a:r>
            <a:endParaRPr lang="en-US" altLang="zh-CN" sz="6600" dirty="0">
              <a:solidFill>
                <a:srgbClr val="24428A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6325" y="367030"/>
            <a:ext cx="11541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推特骗子展示</a:t>
            </a:r>
            <a:endParaRPr lang="en-US" altLang="zh-CN" sz="3600"/>
          </a:p>
        </p:txBody>
      </p:sp>
      <p:pic>
        <p:nvPicPr>
          <p:cNvPr id="2050" name="Picture 2" descr="C:\Users\Administrator\Desktop\IMG_1510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" y="349885"/>
            <a:ext cx="662305" cy="66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不完整圆 28"/>
          <p:cNvSpPr/>
          <p:nvPr/>
        </p:nvSpPr>
        <p:spPr>
          <a:xfrm flipH="1" flipV="1">
            <a:off x="11468145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4" name="不完整圆 43"/>
          <p:cNvSpPr/>
          <p:nvPr/>
        </p:nvSpPr>
        <p:spPr>
          <a:xfrm flipH="1">
            <a:off x="11467984" y="-383125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不完整圆 44"/>
          <p:cNvSpPr/>
          <p:nvPr/>
        </p:nvSpPr>
        <p:spPr>
          <a:xfrm flipH="1" flipV="1">
            <a:off x="11444172" y="6143912"/>
            <a:ext cx="1109477" cy="1109477"/>
          </a:xfrm>
          <a:prstGeom prst="pie">
            <a:avLst>
              <a:gd name="adj1" fmla="val 0"/>
              <a:gd name="adj2" fmla="val 5444210"/>
            </a:avLst>
          </a:prstGeom>
          <a:solidFill>
            <a:srgbClr val="F2F4F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0066" y="4713272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8" name="椭圆 127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 flipH="1" flipV="1">
            <a:off x="10236110" y="1326200"/>
            <a:ext cx="949038" cy="1197730"/>
            <a:chOff x="8723086" y="3449669"/>
            <a:chExt cx="1384824" cy="1747711"/>
          </a:xfrm>
          <a:solidFill>
            <a:srgbClr val="F2F4F7">
              <a:alpha val="98000"/>
            </a:srgbClr>
          </a:solidFill>
        </p:grpSpPr>
        <p:sp>
          <p:nvSpPr>
            <p:cNvPr id="124" name="椭圆 123"/>
            <p:cNvSpPr/>
            <p:nvPr/>
          </p:nvSpPr>
          <p:spPr>
            <a:xfrm>
              <a:off x="8723086" y="4638580"/>
              <a:ext cx="558800" cy="558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54674" y="34496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70582" y="381720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9831292" y="4077869"/>
              <a:ext cx="276618" cy="2766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761365" y="2614295"/>
            <a:ext cx="1087945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800" b="1">
                <a:solidFill>
                  <a:srgbClr val="24428A"/>
                </a:solidFill>
              </a:rPr>
              <a:t>做成一件事业有多难</a:t>
            </a:r>
            <a:r>
              <a:rPr lang="en-US" altLang="zh-CN" sz="8800" b="1">
                <a:solidFill>
                  <a:srgbClr val="24428A"/>
                </a:solidFill>
              </a:rPr>
              <a:t>？</a:t>
            </a:r>
            <a:endParaRPr lang="en-US" altLang="zh-CN" sz="8800" b="1">
              <a:solidFill>
                <a:srgbClr val="24428A"/>
              </a:solidFill>
            </a:endParaRPr>
          </a:p>
        </p:txBody>
      </p:sp>
      <p:pic>
        <p:nvPicPr>
          <p:cNvPr id="3" name="1628fb45ba70094f4d6d79c583207825_副本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9e737e995611180459f168eaf8e42efa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66185" y="0"/>
            <a:ext cx="5143500" cy="6858000"/>
          </a:xfrm>
          <a:prstGeom prst="rect">
            <a:avLst/>
          </a:prstGeom>
        </p:spPr>
      </p:pic>
      <p:pic>
        <p:nvPicPr>
          <p:cNvPr id="7" name="71c7e8bc19b90c6b32085eb02e6c176f">
            <a:hlinkClick r:id="" action="ppaction://media"/>
          </p:cNvPr>
          <p:cNvPicPr/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50995" y="0"/>
            <a:ext cx="389001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27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 fullScrn="0">
              <p:cMediaNode>
                <p:cTn id="28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 fullScrn="0">
              <p:cMediaNode>
                <p:cTn id="29" fill="hold" display="1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TABLE_ENDDRAG_ORIGIN_RECT" val="900*277"/>
  <p:tag name="TABLE_ENDDRAG_RECT" val="27*146*900*277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nv4ehpo">
      <a:majorFont>
        <a:latin typeface="思源黑体 CN Normal"/>
        <a:ea typeface="思源黑体 CN Normal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3031</Words>
  <Application>WPS 演示</Application>
  <PresentationFormat>宽屏</PresentationFormat>
  <Paragraphs>188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Arial</vt:lpstr>
      <vt:lpstr>宋体</vt:lpstr>
      <vt:lpstr>Wingdings</vt:lpstr>
      <vt:lpstr>Microsoft YaHei Regular</vt:lpstr>
      <vt:lpstr>思源黑体 CN Normal</vt:lpstr>
      <vt:lpstr>汉仪中黑KW</vt:lpstr>
      <vt:lpstr>微软雅黑</vt:lpstr>
      <vt:lpstr>宋体</vt:lpstr>
      <vt:lpstr>Arial Unicode MS</vt:lpstr>
      <vt:lpstr>等线</vt:lpstr>
      <vt:lpstr>汉仪中等线KW</vt:lpstr>
      <vt:lpstr>Calibri</vt:lpstr>
      <vt:lpstr>Helvetica Neue</vt:lpstr>
      <vt:lpstr>汉仪书宋二KW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Kwin</dc:creator>
  <cp:lastModifiedBy>YH</cp:lastModifiedBy>
  <cp:revision>456</cp:revision>
  <dcterms:created xsi:type="dcterms:W3CDTF">2026-06-19T06:18:15Z</dcterms:created>
  <dcterms:modified xsi:type="dcterms:W3CDTF">2026-06-19T06:18:15Z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2052-6.14.0.8924</vt:lpwstr>
  </property>
  <property fmtid="{D5CDD505-2E9C-101B-9397-08002B2CF9AE}" pid="3" name="KSOTemplateUUID">
    <vt:lpwstr>v1.0_mb_Jc8DVzwFtcRFJpNH9LmDmA==</vt:lpwstr>
  </property>
  <property fmtid="{D5CDD505-2E9C-101B-9397-08002B2CF9AE}" pid="4" name="ICV">
    <vt:lpwstr>2DC95D268A3CED3415DE346A38086817_43</vt:lpwstr>
  </property>
</Properties>
</file>