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8" r:id="rId21"/>
    <p:sldId id="290" r:id="rId22"/>
    <p:sldId id="282" r:id="rId23"/>
    <p:sldId id="280" r:id="rId24"/>
    <p:sldId id="281" r:id="rId25"/>
    <p:sldId id="284" r:id="rId26"/>
    <p:sldId id="285" r:id="rId27"/>
    <p:sldId id="286" r:id="rId28"/>
    <p:sldId id="287" r:id="rId29"/>
    <p:sldId id="291" r:id="rId30"/>
    <p:sldId id="292" r:id="rId31"/>
    <p:sldId id="289" r:id="rId32"/>
  </p:sldIdLst>
  <p:sldSz cx="20320000" cy="11430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7.png"/><Relationship Id="rId7" Type="http://schemas.openxmlformats.org/officeDocument/2006/relationships/image" Target="../media/image12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2.png"/><Relationship Id="rId4" Type="http://schemas.openxmlformats.org/officeDocument/2006/relationships/image" Target="../media/image29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12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12.png"/><Relationship Id="rId2" Type="http://schemas.openxmlformats.org/officeDocument/2006/relationships/image" Target="../media/image39.png"/><Relationship Id="rId1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png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12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7.png"/><Relationship Id="rId2" Type="http://schemas.openxmlformats.org/officeDocument/2006/relationships/image" Target="../media/image58.png"/><Relationship Id="rId1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6.png"/><Relationship Id="rId7" Type="http://schemas.openxmlformats.org/officeDocument/2006/relationships/image" Target="../media/image55.png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6.png"/><Relationship Id="rId7" Type="http://schemas.openxmlformats.org/officeDocument/2006/relationships/image" Target="../media/image55.png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775168"/>
            <a:ext cx="20320000" cy="10654831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642729" y="3146432"/>
            <a:ext cx="12500609" cy="4964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" algn="l" rtl="0" eaLnBrk="0">
              <a:lnSpc>
                <a:spcPct val="93000"/>
              </a:lnSpc>
            </a:pPr>
            <a:r>
              <a:rPr sz="10100" b="1" kern="0" spc="-10" dirty="0">
                <a:solidFill>
                  <a:srgbClr val="EE412B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全球首个 基于DeFi</a:t>
            </a:r>
            <a:endParaRPr sz="10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41275" algn="l" rtl="0" eaLnBrk="0">
              <a:lnSpc>
                <a:spcPct val="93000"/>
              </a:lnSpc>
              <a:spcBef>
                <a:spcPts val="1880"/>
              </a:spcBef>
            </a:pPr>
            <a:r>
              <a:rPr sz="81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全球链上去中心化金融体系</a:t>
            </a:r>
            <a:endParaRPr sz="8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990" indent="-34290" algn="l" rtl="0" eaLnBrk="0">
              <a:lnSpc>
                <a:spcPct val="117000"/>
              </a:lnSpc>
              <a:spcBef>
                <a:spcPts val="5"/>
              </a:spcBef>
            </a:pP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3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world</a:t>
            </a:r>
            <a:r>
              <a:rPr sz="3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'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3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first</a:t>
            </a:r>
            <a:r>
              <a:rPr sz="3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decentralized</a:t>
            </a:r>
            <a:r>
              <a:rPr sz="3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financial</a:t>
            </a:r>
            <a:r>
              <a:rPr sz="38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                  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</a:t>
            </a:r>
            <a:r>
              <a:rPr sz="38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3800" kern="0" spc="3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</a:t>
            </a:r>
            <a:r>
              <a:rPr sz="38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global</a:t>
            </a:r>
            <a:r>
              <a:rPr sz="38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chain</a:t>
            </a:r>
            <a:endParaRPr sz="3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11643" cy="11430000"/>
          </a:xfrm>
          <a:prstGeom prst="rect">
            <a:avLst/>
          </a:prstGeom>
        </p:spPr>
      </p:pic>
      <p:sp>
        <p:nvSpPr>
          <p:cNvPr id="10" name="rect 10"/>
          <p:cNvSpPr/>
          <p:nvPr/>
        </p:nvSpPr>
        <p:spPr>
          <a:xfrm>
            <a:off x="1059583" y="0"/>
            <a:ext cx="18184139" cy="853988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936511" y="9653919"/>
            <a:ext cx="1402922" cy="325523"/>
          </a:xfrm>
          <a:prstGeom prst="rect">
            <a:avLst/>
          </a:prstGeom>
        </p:spPr>
      </p:pic>
      <p:sp>
        <p:nvSpPr>
          <p:cNvPr id="14" name="path 14"/>
          <p:cNvSpPr/>
          <p:nvPr/>
        </p:nvSpPr>
        <p:spPr>
          <a:xfrm>
            <a:off x="17047747" y="9568188"/>
            <a:ext cx="748182" cy="747877"/>
          </a:xfrm>
          <a:custGeom>
            <a:avLst/>
            <a:gdLst/>
            <a:ahLst/>
            <a:cxnLst/>
            <a:rect l="0" t="0" r="0" b="0"/>
            <a:pathLst>
              <a:path w="1178" h="1177">
                <a:moveTo>
                  <a:pt x="808" y="627"/>
                </a:moveTo>
                <a:cubicBezTo>
                  <a:pt x="773" y="650"/>
                  <a:pt x="741" y="676"/>
                  <a:pt x="712" y="705"/>
                </a:cubicBezTo>
                <a:cubicBezTo>
                  <a:pt x="683" y="734"/>
                  <a:pt x="657" y="766"/>
                  <a:pt x="635" y="801"/>
                </a:cubicBezTo>
                <a:cubicBezTo>
                  <a:pt x="617" y="828"/>
                  <a:pt x="601" y="857"/>
                  <a:pt x="589" y="887"/>
                </a:cubicBezTo>
                <a:cubicBezTo>
                  <a:pt x="576" y="857"/>
                  <a:pt x="560" y="828"/>
                  <a:pt x="543" y="801"/>
                </a:cubicBezTo>
                <a:cubicBezTo>
                  <a:pt x="520" y="766"/>
                  <a:pt x="494" y="734"/>
                  <a:pt x="465" y="705"/>
                </a:cubicBezTo>
                <a:cubicBezTo>
                  <a:pt x="436" y="676"/>
                  <a:pt x="404" y="650"/>
                  <a:pt x="369" y="627"/>
                </a:cubicBezTo>
                <a:cubicBezTo>
                  <a:pt x="342" y="610"/>
                  <a:pt x="313" y="594"/>
                  <a:pt x="282" y="581"/>
                </a:cubicBezTo>
                <a:cubicBezTo>
                  <a:pt x="313" y="568"/>
                  <a:pt x="342" y="553"/>
                  <a:pt x="369" y="535"/>
                </a:cubicBezTo>
                <a:cubicBezTo>
                  <a:pt x="404" y="513"/>
                  <a:pt x="436" y="487"/>
                  <a:pt x="465" y="458"/>
                </a:cubicBezTo>
                <a:cubicBezTo>
                  <a:pt x="494" y="429"/>
                  <a:pt x="520" y="397"/>
                  <a:pt x="543" y="362"/>
                </a:cubicBezTo>
                <a:cubicBezTo>
                  <a:pt x="560" y="335"/>
                  <a:pt x="576" y="305"/>
                  <a:pt x="589" y="275"/>
                </a:cubicBezTo>
                <a:cubicBezTo>
                  <a:pt x="601" y="306"/>
                  <a:pt x="617" y="335"/>
                  <a:pt x="635" y="362"/>
                </a:cubicBezTo>
                <a:cubicBezTo>
                  <a:pt x="657" y="397"/>
                  <a:pt x="683" y="429"/>
                  <a:pt x="712" y="458"/>
                </a:cubicBezTo>
                <a:cubicBezTo>
                  <a:pt x="741" y="487"/>
                  <a:pt x="773" y="513"/>
                  <a:pt x="808" y="535"/>
                </a:cubicBezTo>
                <a:cubicBezTo>
                  <a:pt x="835" y="553"/>
                  <a:pt x="864" y="568"/>
                  <a:pt x="895" y="581"/>
                </a:cubicBezTo>
                <a:cubicBezTo>
                  <a:pt x="864" y="594"/>
                  <a:pt x="835" y="610"/>
                  <a:pt x="808" y="627"/>
                </a:cubicBezTo>
                <a:moveTo>
                  <a:pt x="1176" y="552"/>
                </a:moveTo>
                <a:cubicBezTo>
                  <a:pt x="1176" y="546"/>
                  <a:pt x="1176" y="539"/>
                  <a:pt x="1175" y="533"/>
                </a:cubicBezTo>
                <a:lnTo>
                  <a:pt x="1138" y="535"/>
                </a:lnTo>
                <a:lnTo>
                  <a:pt x="1129" y="535"/>
                </a:lnTo>
                <a:lnTo>
                  <a:pt x="1120" y="535"/>
                </a:lnTo>
                <a:cubicBezTo>
                  <a:pt x="1055" y="535"/>
                  <a:pt x="992" y="522"/>
                  <a:pt x="935" y="498"/>
                </a:cubicBezTo>
                <a:cubicBezTo>
                  <a:pt x="875" y="474"/>
                  <a:pt x="822" y="438"/>
                  <a:pt x="777" y="393"/>
                </a:cubicBezTo>
                <a:cubicBezTo>
                  <a:pt x="732" y="348"/>
                  <a:pt x="696" y="295"/>
                  <a:pt x="671" y="235"/>
                </a:cubicBezTo>
                <a:cubicBezTo>
                  <a:pt x="648" y="178"/>
                  <a:pt x="635" y="115"/>
                  <a:pt x="635" y="50"/>
                </a:cubicBezTo>
                <a:lnTo>
                  <a:pt x="635" y="35"/>
                </a:lnTo>
                <a:lnTo>
                  <a:pt x="637" y="1"/>
                </a:lnTo>
                <a:cubicBezTo>
                  <a:pt x="602" y="0"/>
                  <a:pt x="575" y="0"/>
                  <a:pt x="541" y="1"/>
                </a:cubicBezTo>
                <a:lnTo>
                  <a:pt x="542" y="35"/>
                </a:lnTo>
                <a:lnTo>
                  <a:pt x="543" y="50"/>
                </a:lnTo>
                <a:cubicBezTo>
                  <a:pt x="543" y="115"/>
                  <a:pt x="529" y="178"/>
                  <a:pt x="506" y="235"/>
                </a:cubicBezTo>
                <a:cubicBezTo>
                  <a:pt x="481" y="295"/>
                  <a:pt x="445" y="348"/>
                  <a:pt x="400" y="393"/>
                </a:cubicBezTo>
                <a:cubicBezTo>
                  <a:pt x="355" y="438"/>
                  <a:pt x="302" y="474"/>
                  <a:pt x="242" y="498"/>
                </a:cubicBezTo>
                <a:cubicBezTo>
                  <a:pt x="185" y="522"/>
                  <a:pt x="123" y="535"/>
                  <a:pt x="57" y="535"/>
                </a:cubicBezTo>
                <a:lnTo>
                  <a:pt x="48" y="535"/>
                </a:lnTo>
                <a:cubicBezTo>
                  <a:pt x="32" y="535"/>
                  <a:pt x="17" y="534"/>
                  <a:pt x="2" y="532"/>
                </a:cubicBezTo>
                <a:cubicBezTo>
                  <a:pt x="1" y="551"/>
                  <a:pt x="0" y="570"/>
                  <a:pt x="0" y="589"/>
                </a:cubicBezTo>
                <a:lnTo>
                  <a:pt x="0" y="604"/>
                </a:lnTo>
                <a:lnTo>
                  <a:pt x="1" y="630"/>
                </a:lnTo>
                <a:cubicBezTo>
                  <a:pt x="16" y="629"/>
                  <a:pt x="32" y="628"/>
                  <a:pt x="48" y="627"/>
                </a:cubicBezTo>
                <a:lnTo>
                  <a:pt x="57" y="627"/>
                </a:lnTo>
                <a:cubicBezTo>
                  <a:pt x="123" y="627"/>
                  <a:pt x="185" y="640"/>
                  <a:pt x="242" y="664"/>
                </a:cubicBezTo>
                <a:cubicBezTo>
                  <a:pt x="302" y="689"/>
                  <a:pt x="355" y="725"/>
                  <a:pt x="400" y="770"/>
                </a:cubicBezTo>
                <a:cubicBezTo>
                  <a:pt x="445" y="815"/>
                  <a:pt x="481" y="868"/>
                  <a:pt x="506" y="928"/>
                </a:cubicBezTo>
                <a:cubicBezTo>
                  <a:pt x="529" y="985"/>
                  <a:pt x="543" y="1047"/>
                  <a:pt x="543" y="1113"/>
                </a:cubicBezTo>
                <a:lnTo>
                  <a:pt x="542" y="1124"/>
                </a:lnTo>
                <a:lnTo>
                  <a:pt x="542" y="1134"/>
                </a:lnTo>
                <a:cubicBezTo>
                  <a:pt x="541" y="1148"/>
                  <a:pt x="540" y="1162"/>
                  <a:pt x="539" y="1176"/>
                </a:cubicBezTo>
                <a:cubicBezTo>
                  <a:pt x="575" y="1177"/>
                  <a:pt x="603" y="1177"/>
                  <a:pt x="638" y="1176"/>
                </a:cubicBezTo>
                <a:lnTo>
                  <a:pt x="636" y="1144"/>
                </a:lnTo>
                <a:lnTo>
                  <a:pt x="635" y="1134"/>
                </a:lnTo>
                <a:lnTo>
                  <a:pt x="635" y="1124"/>
                </a:lnTo>
                <a:lnTo>
                  <a:pt x="635" y="1113"/>
                </a:lnTo>
                <a:cubicBezTo>
                  <a:pt x="635" y="1047"/>
                  <a:pt x="648" y="985"/>
                  <a:pt x="671" y="928"/>
                </a:cubicBezTo>
                <a:cubicBezTo>
                  <a:pt x="696" y="868"/>
                  <a:pt x="732" y="815"/>
                  <a:pt x="777" y="770"/>
                </a:cubicBezTo>
                <a:cubicBezTo>
                  <a:pt x="822" y="725"/>
                  <a:pt x="875" y="689"/>
                  <a:pt x="935" y="664"/>
                </a:cubicBezTo>
                <a:cubicBezTo>
                  <a:pt x="992" y="640"/>
                  <a:pt x="1055" y="627"/>
                  <a:pt x="1120" y="627"/>
                </a:cubicBezTo>
                <a:lnTo>
                  <a:pt x="1130" y="627"/>
                </a:lnTo>
                <a:cubicBezTo>
                  <a:pt x="1145" y="628"/>
                  <a:pt x="1161" y="629"/>
                  <a:pt x="1176" y="630"/>
                </a:cubicBezTo>
                <a:cubicBezTo>
                  <a:pt x="1177" y="603"/>
                  <a:pt x="1178" y="579"/>
                  <a:pt x="1176" y="552"/>
                </a:cubicBezTo>
              </a:path>
              <a:path w="1178" h="1177">
                <a:moveTo>
                  <a:pt x="518" y="518"/>
                </a:moveTo>
                <a:cubicBezTo>
                  <a:pt x="528" y="509"/>
                  <a:pt x="539" y="502"/>
                  <a:pt x="551" y="497"/>
                </a:cubicBezTo>
                <a:cubicBezTo>
                  <a:pt x="562" y="492"/>
                  <a:pt x="575" y="489"/>
                  <a:pt x="589" y="489"/>
                </a:cubicBezTo>
                <a:cubicBezTo>
                  <a:pt x="602" y="489"/>
                  <a:pt x="615" y="492"/>
                  <a:pt x="626" y="497"/>
                </a:cubicBezTo>
                <a:cubicBezTo>
                  <a:pt x="639" y="502"/>
                  <a:pt x="649" y="509"/>
                  <a:pt x="659" y="518"/>
                </a:cubicBezTo>
                <a:cubicBezTo>
                  <a:pt x="668" y="527"/>
                  <a:pt x="675" y="538"/>
                  <a:pt x="680" y="550"/>
                </a:cubicBezTo>
                <a:cubicBezTo>
                  <a:pt x="685" y="562"/>
                  <a:pt x="688" y="575"/>
                  <a:pt x="688" y="588"/>
                </a:cubicBezTo>
                <a:cubicBezTo>
                  <a:pt x="688" y="602"/>
                  <a:pt x="685" y="615"/>
                  <a:pt x="680" y="626"/>
                </a:cubicBezTo>
                <a:cubicBezTo>
                  <a:pt x="675" y="638"/>
                  <a:pt x="668" y="649"/>
                  <a:pt x="659" y="658"/>
                </a:cubicBezTo>
                <a:cubicBezTo>
                  <a:pt x="649" y="668"/>
                  <a:pt x="639" y="675"/>
                  <a:pt x="626" y="680"/>
                </a:cubicBezTo>
                <a:cubicBezTo>
                  <a:pt x="615" y="685"/>
                  <a:pt x="602" y="687"/>
                  <a:pt x="589" y="687"/>
                </a:cubicBezTo>
                <a:cubicBezTo>
                  <a:pt x="575" y="687"/>
                  <a:pt x="562" y="685"/>
                  <a:pt x="551" y="680"/>
                </a:cubicBezTo>
                <a:cubicBezTo>
                  <a:pt x="539" y="675"/>
                  <a:pt x="528" y="668"/>
                  <a:pt x="519" y="658"/>
                </a:cubicBezTo>
                <a:cubicBezTo>
                  <a:pt x="509" y="649"/>
                  <a:pt x="502" y="638"/>
                  <a:pt x="497" y="626"/>
                </a:cubicBezTo>
                <a:cubicBezTo>
                  <a:pt x="492" y="615"/>
                  <a:pt x="489" y="602"/>
                  <a:pt x="489" y="588"/>
                </a:cubicBezTo>
                <a:cubicBezTo>
                  <a:pt x="489" y="575"/>
                  <a:pt x="492" y="562"/>
                  <a:pt x="497" y="551"/>
                </a:cubicBezTo>
                <a:cubicBezTo>
                  <a:pt x="502" y="538"/>
                  <a:pt x="509" y="528"/>
                  <a:pt x="518" y="518"/>
                </a:cubicBezTo>
              </a:path>
              <a:path w="1178" h="1177">
                <a:moveTo>
                  <a:pt x="784" y="1144"/>
                </a:moveTo>
                <a:lnTo>
                  <a:pt x="769" y="1149"/>
                </a:lnTo>
                <a:cubicBezTo>
                  <a:pt x="756" y="1153"/>
                  <a:pt x="743" y="1157"/>
                  <a:pt x="730" y="1161"/>
                </a:cubicBezTo>
                <a:lnTo>
                  <a:pt x="730" y="1134"/>
                </a:lnTo>
                <a:cubicBezTo>
                  <a:pt x="732" y="1079"/>
                  <a:pt x="743" y="1027"/>
                  <a:pt x="763" y="980"/>
                </a:cubicBezTo>
                <a:cubicBezTo>
                  <a:pt x="784" y="930"/>
                  <a:pt x="815" y="886"/>
                  <a:pt x="852" y="848"/>
                </a:cubicBezTo>
                <a:cubicBezTo>
                  <a:pt x="889" y="811"/>
                  <a:pt x="933" y="780"/>
                  <a:pt x="982" y="758"/>
                </a:cubicBezTo>
                <a:cubicBezTo>
                  <a:pt x="1029" y="738"/>
                  <a:pt x="1081" y="725"/>
                  <a:pt x="1136" y="723"/>
                </a:cubicBezTo>
                <a:lnTo>
                  <a:pt x="1163" y="722"/>
                </a:lnTo>
                <a:cubicBezTo>
                  <a:pt x="1159" y="736"/>
                  <a:pt x="1155" y="749"/>
                  <a:pt x="1152" y="762"/>
                </a:cubicBezTo>
                <a:lnTo>
                  <a:pt x="1147" y="776"/>
                </a:lnTo>
                <a:lnTo>
                  <a:pt x="1142" y="790"/>
                </a:lnTo>
                <a:lnTo>
                  <a:pt x="1133" y="815"/>
                </a:lnTo>
                <a:lnTo>
                  <a:pt x="1120" y="816"/>
                </a:lnTo>
                <a:cubicBezTo>
                  <a:pt x="1081" y="820"/>
                  <a:pt x="1044" y="830"/>
                  <a:pt x="1010" y="846"/>
                </a:cubicBezTo>
                <a:cubicBezTo>
                  <a:pt x="976" y="863"/>
                  <a:pt x="944" y="886"/>
                  <a:pt x="917" y="913"/>
                </a:cubicBezTo>
                <a:cubicBezTo>
                  <a:pt x="890" y="940"/>
                  <a:pt x="868" y="972"/>
                  <a:pt x="852" y="1007"/>
                </a:cubicBezTo>
                <a:cubicBezTo>
                  <a:pt x="836" y="1041"/>
                  <a:pt x="826" y="1078"/>
                  <a:pt x="823" y="1117"/>
                </a:cubicBezTo>
                <a:lnTo>
                  <a:pt x="822" y="1129"/>
                </a:lnTo>
                <a:lnTo>
                  <a:pt x="797" y="1139"/>
                </a:lnTo>
                <a:lnTo>
                  <a:pt x="784" y="1144"/>
                </a:lnTo>
                <a:close/>
              </a:path>
              <a:path w="1178" h="1177">
                <a:moveTo>
                  <a:pt x="1142" y="385"/>
                </a:moveTo>
                <a:lnTo>
                  <a:pt x="1147" y="399"/>
                </a:lnTo>
                <a:cubicBezTo>
                  <a:pt x="1151" y="413"/>
                  <a:pt x="1155" y="427"/>
                  <a:pt x="1160" y="440"/>
                </a:cubicBezTo>
                <a:lnTo>
                  <a:pt x="1132" y="439"/>
                </a:lnTo>
                <a:cubicBezTo>
                  <a:pt x="1079" y="437"/>
                  <a:pt x="1029" y="425"/>
                  <a:pt x="983" y="405"/>
                </a:cubicBezTo>
                <a:cubicBezTo>
                  <a:pt x="935" y="384"/>
                  <a:pt x="892" y="354"/>
                  <a:pt x="855" y="318"/>
                </a:cubicBezTo>
                <a:cubicBezTo>
                  <a:pt x="819" y="282"/>
                  <a:pt x="789" y="240"/>
                  <a:pt x="767" y="192"/>
                </a:cubicBezTo>
                <a:cubicBezTo>
                  <a:pt x="747" y="146"/>
                  <a:pt x="734" y="96"/>
                  <a:pt x="731" y="43"/>
                </a:cubicBezTo>
                <a:lnTo>
                  <a:pt x="729" y="16"/>
                </a:lnTo>
                <a:cubicBezTo>
                  <a:pt x="743" y="20"/>
                  <a:pt x="757" y="24"/>
                  <a:pt x="770" y="28"/>
                </a:cubicBezTo>
                <a:lnTo>
                  <a:pt x="785" y="33"/>
                </a:lnTo>
                <a:lnTo>
                  <a:pt x="799" y="38"/>
                </a:lnTo>
                <a:lnTo>
                  <a:pt x="823" y="48"/>
                </a:lnTo>
                <a:lnTo>
                  <a:pt x="825" y="59"/>
                </a:lnTo>
                <a:cubicBezTo>
                  <a:pt x="829" y="96"/>
                  <a:pt x="840" y="132"/>
                  <a:pt x="856" y="164"/>
                </a:cubicBezTo>
                <a:cubicBezTo>
                  <a:pt x="872" y="197"/>
                  <a:pt x="894" y="227"/>
                  <a:pt x="920" y="253"/>
                </a:cubicBezTo>
                <a:cubicBezTo>
                  <a:pt x="946" y="278"/>
                  <a:pt x="976" y="300"/>
                  <a:pt x="1010" y="316"/>
                </a:cubicBezTo>
                <a:cubicBezTo>
                  <a:pt x="1042" y="331"/>
                  <a:pt x="1078" y="342"/>
                  <a:pt x="1115" y="346"/>
                </a:cubicBezTo>
                <a:lnTo>
                  <a:pt x="1126" y="347"/>
                </a:lnTo>
                <a:lnTo>
                  <a:pt x="1136" y="372"/>
                </a:lnTo>
                <a:lnTo>
                  <a:pt x="1142" y="385"/>
                </a:lnTo>
                <a:close/>
              </a:path>
              <a:path w="1178" h="1177">
                <a:moveTo>
                  <a:pt x="30" y="776"/>
                </a:moveTo>
                <a:lnTo>
                  <a:pt x="26" y="762"/>
                </a:lnTo>
                <a:cubicBezTo>
                  <a:pt x="22" y="749"/>
                  <a:pt x="18" y="736"/>
                  <a:pt x="14" y="722"/>
                </a:cubicBezTo>
                <a:lnTo>
                  <a:pt x="41" y="723"/>
                </a:lnTo>
                <a:cubicBezTo>
                  <a:pt x="96" y="725"/>
                  <a:pt x="148" y="737"/>
                  <a:pt x="195" y="758"/>
                </a:cubicBezTo>
                <a:cubicBezTo>
                  <a:pt x="244" y="780"/>
                  <a:pt x="288" y="811"/>
                  <a:pt x="325" y="848"/>
                </a:cubicBezTo>
                <a:cubicBezTo>
                  <a:pt x="363" y="886"/>
                  <a:pt x="393" y="930"/>
                  <a:pt x="414" y="980"/>
                </a:cubicBezTo>
                <a:cubicBezTo>
                  <a:pt x="434" y="1027"/>
                  <a:pt x="445" y="1079"/>
                  <a:pt x="447" y="1134"/>
                </a:cubicBezTo>
                <a:lnTo>
                  <a:pt x="447" y="1161"/>
                </a:lnTo>
                <a:cubicBezTo>
                  <a:pt x="434" y="1157"/>
                  <a:pt x="421" y="1153"/>
                  <a:pt x="408" y="1149"/>
                </a:cubicBezTo>
                <a:lnTo>
                  <a:pt x="394" y="1144"/>
                </a:lnTo>
                <a:lnTo>
                  <a:pt x="380" y="1139"/>
                </a:lnTo>
                <a:lnTo>
                  <a:pt x="355" y="1129"/>
                </a:lnTo>
                <a:lnTo>
                  <a:pt x="354" y="1117"/>
                </a:lnTo>
                <a:cubicBezTo>
                  <a:pt x="351" y="1078"/>
                  <a:pt x="341" y="1041"/>
                  <a:pt x="325" y="1007"/>
                </a:cubicBezTo>
                <a:cubicBezTo>
                  <a:pt x="309" y="972"/>
                  <a:pt x="287" y="940"/>
                  <a:pt x="260" y="913"/>
                </a:cubicBezTo>
                <a:cubicBezTo>
                  <a:pt x="233" y="886"/>
                  <a:pt x="202" y="863"/>
                  <a:pt x="167" y="846"/>
                </a:cubicBezTo>
                <a:cubicBezTo>
                  <a:pt x="133" y="830"/>
                  <a:pt x="96" y="820"/>
                  <a:pt x="57" y="816"/>
                </a:cubicBezTo>
                <a:lnTo>
                  <a:pt x="45" y="815"/>
                </a:lnTo>
                <a:lnTo>
                  <a:pt x="35" y="790"/>
                </a:lnTo>
                <a:lnTo>
                  <a:pt x="30" y="776"/>
                </a:lnTo>
                <a:close/>
              </a:path>
              <a:path w="1178" h="1177">
                <a:moveTo>
                  <a:pt x="393" y="33"/>
                </a:moveTo>
                <a:lnTo>
                  <a:pt x="407" y="28"/>
                </a:lnTo>
                <a:cubicBezTo>
                  <a:pt x="420" y="24"/>
                  <a:pt x="434" y="20"/>
                  <a:pt x="448" y="16"/>
                </a:cubicBezTo>
                <a:lnTo>
                  <a:pt x="446" y="43"/>
                </a:lnTo>
                <a:cubicBezTo>
                  <a:pt x="443" y="96"/>
                  <a:pt x="430" y="146"/>
                  <a:pt x="410" y="192"/>
                </a:cubicBezTo>
                <a:cubicBezTo>
                  <a:pt x="388" y="239"/>
                  <a:pt x="358" y="282"/>
                  <a:pt x="322" y="318"/>
                </a:cubicBezTo>
                <a:cubicBezTo>
                  <a:pt x="285" y="354"/>
                  <a:pt x="242" y="384"/>
                  <a:pt x="195" y="405"/>
                </a:cubicBezTo>
                <a:cubicBezTo>
                  <a:pt x="149" y="425"/>
                  <a:pt x="98" y="437"/>
                  <a:pt x="46" y="439"/>
                </a:cubicBezTo>
                <a:lnTo>
                  <a:pt x="18" y="440"/>
                </a:lnTo>
                <a:cubicBezTo>
                  <a:pt x="22" y="427"/>
                  <a:pt x="26" y="413"/>
                  <a:pt x="30" y="399"/>
                </a:cubicBezTo>
                <a:lnTo>
                  <a:pt x="35" y="385"/>
                </a:lnTo>
                <a:lnTo>
                  <a:pt x="41" y="372"/>
                </a:lnTo>
                <a:lnTo>
                  <a:pt x="51" y="347"/>
                </a:lnTo>
                <a:lnTo>
                  <a:pt x="62" y="346"/>
                </a:lnTo>
                <a:cubicBezTo>
                  <a:pt x="100" y="342"/>
                  <a:pt x="135" y="331"/>
                  <a:pt x="167" y="316"/>
                </a:cubicBezTo>
                <a:cubicBezTo>
                  <a:pt x="201" y="300"/>
                  <a:pt x="231" y="278"/>
                  <a:pt x="257" y="253"/>
                </a:cubicBezTo>
                <a:cubicBezTo>
                  <a:pt x="283" y="227"/>
                  <a:pt x="305" y="197"/>
                  <a:pt x="321" y="164"/>
                </a:cubicBezTo>
                <a:cubicBezTo>
                  <a:pt x="337" y="132"/>
                  <a:pt x="348" y="96"/>
                  <a:pt x="352" y="59"/>
                </a:cubicBezTo>
                <a:lnTo>
                  <a:pt x="354" y="48"/>
                </a:lnTo>
                <a:lnTo>
                  <a:pt x="379" y="38"/>
                </a:lnTo>
                <a:lnTo>
                  <a:pt x="393" y="33"/>
                </a:lnTo>
                <a:close/>
              </a:path>
            </a:pathLst>
          </a:cu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12442" y="4208173"/>
            <a:ext cx="8353809" cy="5533772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1867538" y="3035059"/>
            <a:ext cx="12157075" cy="42373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9200" b="1" kern="0" spc="1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起源阶段  流量入口</a:t>
            </a:r>
            <a:endParaRPr sz="9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87630" algn="l" rtl="0" eaLnBrk="0">
              <a:lnSpc>
                <a:spcPct val="93000"/>
              </a:lnSpc>
              <a:spcBef>
                <a:spcPts val="2535"/>
              </a:spcBef>
            </a:pPr>
            <a:r>
              <a:rPr sz="9200" kern="0" spc="-54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LGNS（算法非稳定币）</a:t>
            </a:r>
            <a:endParaRPr sz="9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4610" algn="l" rtl="0" eaLnBrk="0">
              <a:lnSpc>
                <a:spcPct val="85000"/>
              </a:lnSpc>
              <a:spcBef>
                <a:spcPts val="845"/>
              </a:spcBef>
            </a:pPr>
            <a:r>
              <a:rPr sz="2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 Stage: Traffic</a:t>
            </a:r>
            <a:r>
              <a:rPr sz="28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Entrance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310" algn="l" rtl="0" eaLnBrk="0">
              <a:lnSpc>
                <a:spcPts val="3695"/>
              </a:lnSpc>
            </a:pP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LGNS (algorithmic</a:t>
            </a:r>
            <a:r>
              <a:rPr sz="2800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non-stable currency)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1919621" y="1106219"/>
            <a:ext cx="1494789" cy="1494789"/>
          </a:xfrm>
          <a:prstGeom prst="rect">
            <a:avLst/>
          </a:prstGeom>
          <a:solidFill>
            <a:srgbClr val="E6001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0840" algn="l" rtl="0" eaLnBrk="0">
              <a:lnSpc>
                <a:spcPct val="86000"/>
              </a:lnSpc>
              <a:spcBef>
                <a:spcPts val="5"/>
              </a:spcBef>
            </a:pPr>
            <a:r>
              <a:rPr sz="8300" b="1" kern="0" spc="-4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8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1084474" y="9706681"/>
            <a:ext cx="4518659" cy="528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900" kern="0" spc="5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3900" kern="0" spc="59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900" kern="0" spc="5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</a:t>
            </a:r>
            <a:endParaRPr sz="3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946856" y="10033810"/>
            <a:ext cx="1377808" cy="1478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28" name="rect 28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" name="textbox 30"/>
          <p:cNvSpPr/>
          <p:nvPr/>
        </p:nvSpPr>
        <p:spPr>
          <a:xfrm>
            <a:off x="729177" y="2327457"/>
            <a:ext cx="10556875" cy="1291589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60120" algn="l" rtl="0" eaLnBrk="0">
              <a:lnSpc>
                <a:spcPct val="92000"/>
              </a:lnSpc>
            </a:pPr>
            <a:r>
              <a:rPr sz="5300" b="1" kern="0" spc="-2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1.出处：暗网出品（匿名安全</a:t>
            </a:r>
            <a:r>
              <a:rPr sz="5300" b="1" kern="0" spc="-25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）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13169489" y="6207018"/>
            <a:ext cx="5295900" cy="1987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" algn="l" rtl="0" eaLnBrk="0">
              <a:lnSpc>
                <a:spcPct val="84000"/>
              </a:lnSpc>
            </a:pPr>
            <a:r>
              <a:rPr sz="6800" b="1" kern="0" spc="-7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2024</a:t>
            </a:r>
            <a:r>
              <a:rPr sz="6800" b="1" kern="0" spc="6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6800" b="1" kern="0" spc="-7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LGNS</a:t>
            </a:r>
            <a:endParaRPr sz="68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5100" kern="0" spc="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创造很多财富逆袭</a:t>
            </a:r>
            <a:endParaRPr sz="5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1221439" y="808039"/>
            <a:ext cx="10476865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11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4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11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7518033" y="6207018"/>
            <a:ext cx="4638675" cy="1987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" algn="l" rtl="0" eaLnBrk="0">
              <a:lnSpc>
                <a:spcPct val="84000"/>
              </a:lnSpc>
            </a:pPr>
            <a:r>
              <a:rPr sz="6800" b="1" kern="0" spc="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2019 VDS</a:t>
            </a:r>
            <a:endParaRPr sz="68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5100" kern="0" spc="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成就抹茶交易所</a:t>
            </a:r>
            <a:endParaRPr sz="5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38" name="textbox 38"/>
          <p:cNvSpPr/>
          <p:nvPr/>
        </p:nvSpPr>
        <p:spPr>
          <a:xfrm>
            <a:off x="1894740" y="6207018"/>
            <a:ext cx="4104640" cy="19875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6800" b="1" kern="0" spc="-6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2008</a:t>
            </a:r>
            <a:r>
              <a:rPr sz="6800" b="1" kern="0" spc="57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6800" b="1" kern="0" spc="-6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BTC</a:t>
            </a:r>
            <a:endParaRPr sz="68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960" algn="l" rtl="0" eaLnBrk="0">
              <a:lnSpc>
                <a:spcPct val="94000"/>
              </a:lnSpc>
            </a:pPr>
            <a:r>
              <a:rPr sz="5100" kern="0" spc="5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最高12万美金</a:t>
            </a:r>
            <a:endParaRPr sz="5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17874" y="5001140"/>
            <a:ext cx="11922118" cy="627113"/>
          </a:xfrm>
          <a:prstGeom prst="rect">
            <a:avLst/>
          </a:prstGeom>
        </p:spPr>
      </p:pic>
      <p:sp>
        <p:nvSpPr>
          <p:cNvPr id="42" name="path 42"/>
          <p:cNvSpPr/>
          <p:nvPr/>
        </p:nvSpPr>
        <p:spPr>
          <a:xfrm>
            <a:off x="17056096" y="866042"/>
            <a:ext cx="748182" cy="747877"/>
          </a:xfrm>
          <a:custGeom>
            <a:avLst/>
            <a:gdLst/>
            <a:ahLst/>
            <a:cxnLst/>
            <a:rect l="0" t="0" r="0" b="0"/>
            <a:pathLst>
              <a:path w="1178" h="1177">
                <a:moveTo>
                  <a:pt x="808" y="627"/>
                </a:moveTo>
                <a:cubicBezTo>
                  <a:pt x="773" y="650"/>
                  <a:pt x="741" y="676"/>
                  <a:pt x="712" y="705"/>
                </a:cubicBezTo>
                <a:cubicBezTo>
                  <a:pt x="683" y="734"/>
                  <a:pt x="657" y="766"/>
                  <a:pt x="635" y="801"/>
                </a:cubicBezTo>
                <a:cubicBezTo>
                  <a:pt x="617" y="828"/>
                  <a:pt x="601" y="857"/>
                  <a:pt x="589" y="887"/>
                </a:cubicBezTo>
                <a:cubicBezTo>
                  <a:pt x="576" y="857"/>
                  <a:pt x="560" y="828"/>
                  <a:pt x="543" y="801"/>
                </a:cubicBezTo>
                <a:cubicBezTo>
                  <a:pt x="520" y="766"/>
                  <a:pt x="494" y="734"/>
                  <a:pt x="465" y="705"/>
                </a:cubicBezTo>
                <a:cubicBezTo>
                  <a:pt x="436" y="676"/>
                  <a:pt x="404" y="650"/>
                  <a:pt x="369" y="627"/>
                </a:cubicBezTo>
                <a:cubicBezTo>
                  <a:pt x="342" y="610"/>
                  <a:pt x="313" y="594"/>
                  <a:pt x="282" y="581"/>
                </a:cubicBezTo>
                <a:cubicBezTo>
                  <a:pt x="313" y="568"/>
                  <a:pt x="342" y="553"/>
                  <a:pt x="369" y="535"/>
                </a:cubicBezTo>
                <a:cubicBezTo>
                  <a:pt x="404" y="513"/>
                  <a:pt x="436" y="487"/>
                  <a:pt x="465" y="458"/>
                </a:cubicBezTo>
                <a:cubicBezTo>
                  <a:pt x="494" y="429"/>
                  <a:pt x="520" y="397"/>
                  <a:pt x="543" y="362"/>
                </a:cubicBezTo>
                <a:cubicBezTo>
                  <a:pt x="560" y="335"/>
                  <a:pt x="576" y="305"/>
                  <a:pt x="589" y="275"/>
                </a:cubicBezTo>
                <a:cubicBezTo>
                  <a:pt x="601" y="306"/>
                  <a:pt x="617" y="335"/>
                  <a:pt x="635" y="362"/>
                </a:cubicBezTo>
                <a:cubicBezTo>
                  <a:pt x="657" y="397"/>
                  <a:pt x="683" y="429"/>
                  <a:pt x="712" y="458"/>
                </a:cubicBezTo>
                <a:cubicBezTo>
                  <a:pt x="741" y="487"/>
                  <a:pt x="773" y="513"/>
                  <a:pt x="808" y="535"/>
                </a:cubicBezTo>
                <a:cubicBezTo>
                  <a:pt x="835" y="553"/>
                  <a:pt x="864" y="568"/>
                  <a:pt x="895" y="581"/>
                </a:cubicBezTo>
                <a:cubicBezTo>
                  <a:pt x="864" y="594"/>
                  <a:pt x="835" y="610"/>
                  <a:pt x="808" y="627"/>
                </a:cubicBezTo>
                <a:moveTo>
                  <a:pt x="1176" y="552"/>
                </a:moveTo>
                <a:cubicBezTo>
                  <a:pt x="1176" y="546"/>
                  <a:pt x="1176" y="539"/>
                  <a:pt x="1175" y="533"/>
                </a:cubicBezTo>
                <a:lnTo>
                  <a:pt x="1138" y="535"/>
                </a:lnTo>
                <a:lnTo>
                  <a:pt x="1129" y="535"/>
                </a:lnTo>
                <a:lnTo>
                  <a:pt x="1120" y="535"/>
                </a:lnTo>
                <a:cubicBezTo>
                  <a:pt x="1055" y="535"/>
                  <a:pt x="992" y="522"/>
                  <a:pt x="935" y="498"/>
                </a:cubicBezTo>
                <a:cubicBezTo>
                  <a:pt x="875" y="474"/>
                  <a:pt x="822" y="438"/>
                  <a:pt x="777" y="393"/>
                </a:cubicBezTo>
                <a:cubicBezTo>
                  <a:pt x="732" y="348"/>
                  <a:pt x="696" y="295"/>
                  <a:pt x="671" y="235"/>
                </a:cubicBezTo>
                <a:cubicBezTo>
                  <a:pt x="648" y="178"/>
                  <a:pt x="635" y="115"/>
                  <a:pt x="635" y="50"/>
                </a:cubicBezTo>
                <a:lnTo>
                  <a:pt x="635" y="35"/>
                </a:lnTo>
                <a:lnTo>
                  <a:pt x="637" y="1"/>
                </a:lnTo>
                <a:cubicBezTo>
                  <a:pt x="602" y="0"/>
                  <a:pt x="575" y="0"/>
                  <a:pt x="541" y="1"/>
                </a:cubicBezTo>
                <a:lnTo>
                  <a:pt x="542" y="35"/>
                </a:lnTo>
                <a:lnTo>
                  <a:pt x="543" y="50"/>
                </a:lnTo>
                <a:cubicBezTo>
                  <a:pt x="543" y="115"/>
                  <a:pt x="529" y="178"/>
                  <a:pt x="506" y="235"/>
                </a:cubicBezTo>
                <a:cubicBezTo>
                  <a:pt x="481" y="295"/>
                  <a:pt x="445" y="348"/>
                  <a:pt x="400" y="393"/>
                </a:cubicBezTo>
                <a:cubicBezTo>
                  <a:pt x="355" y="438"/>
                  <a:pt x="302" y="474"/>
                  <a:pt x="242" y="498"/>
                </a:cubicBezTo>
                <a:cubicBezTo>
                  <a:pt x="185" y="522"/>
                  <a:pt x="123" y="535"/>
                  <a:pt x="57" y="535"/>
                </a:cubicBezTo>
                <a:lnTo>
                  <a:pt x="48" y="535"/>
                </a:lnTo>
                <a:cubicBezTo>
                  <a:pt x="32" y="535"/>
                  <a:pt x="17" y="534"/>
                  <a:pt x="2" y="532"/>
                </a:cubicBezTo>
                <a:cubicBezTo>
                  <a:pt x="1" y="551"/>
                  <a:pt x="0" y="570"/>
                  <a:pt x="0" y="589"/>
                </a:cubicBezTo>
                <a:lnTo>
                  <a:pt x="0" y="604"/>
                </a:lnTo>
                <a:lnTo>
                  <a:pt x="1" y="630"/>
                </a:lnTo>
                <a:cubicBezTo>
                  <a:pt x="16" y="629"/>
                  <a:pt x="32" y="628"/>
                  <a:pt x="48" y="627"/>
                </a:cubicBezTo>
                <a:lnTo>
                  <a:pt x="57" y="627"/>
                </a:lnTo>
                <a:cubicBezTo>
                  <a:pt x="123" y="627"/>
                  <a:pt x="185" y="640"/>
                  <a:pt x="242" y="664"/>
                </a:cubicBezTo>
                <a:cubicBezTo>
                  <a:pt x="302" y="689"/>
                  <a:pt x="355" y="725"/>
                  <a:pt x="400" y="770"/>
                </a:cubicBezTo>
                <a:cubicBezTo>
                  <a:pt x="445" y="815"/>
                  <a:pt x="481" y="868"/>
                  <a:pt x="506" y="928"/>
                </a:cubicBezTo>
                <a:cubicBezTo>
                  <a:pt x="529" y="985"/>
                  <a:pt x="543" y="1047"/>
                  <a:pt x="543" y="1113"/>
                </a:cubicBezTo>
                <a:lnTo>
                  <a:pt x="542" y="1124"/>
                </a:lnTo>
                <a:lnTo>
                  <a:pt x="542" y="1134"/>
                </a:lnTo>
                <a:cubicBezTo>
                  <a:pt x="541" y="1148"/>
                  <a:pt x="540" y="1162"/>
                  <a:pt x="539" y="1176"/>
                </a:cubicBezTo>
                <a:cubicBezTo>
                  <a:pt x="575" y="1177"/>
                  <a:pt x="603" y="1177"/>
                  <a:pt x="638" y="1176"/>
                </a:cubicBezTo>
                <a:lnTo>
                  <a:pt x="636" y="1144"/>
                </a:lnTo>
                <a:lnTo>
                  <a:pt x="635" y="1134"/>
                </a:lnTo>
                <a:lnTo>
                  <a:pt x="635" y="1124"/>
                </a:lnTo>
                <a:lnTo>
                  <a:pt x="635" y="1113"/>
                </a:lnTo>
                <a:cubicBezTo>
                  <a:pt x="635" y="1047"/>
                  <a:pt x="648" y="985"/>
                  <a:pt x="671" y="928"/>
                </a:cubicBezTo>
                <a:cubicBezTo>
                  <a:pt x="696" y="868"/>
                  <a:pt x="732" y="815"/>
                  <a:pt x="777" y="770"/>
                </a:cubicBezTo>
                <a:cubicBezTo>
                  <a:pt x="822" y="725"/>
                  <a:pt x="875" y="689"/>
                  <a:pt x="935" y="664"/>
                </a:cubicBezTo>
                <a:cubicBezTo>
                  <a:pt x="992" y="640"/>
                  <a:pt x="1055" y="627"/>
                  <a:pt x="1120" y="627"/>
                </a:cubicBezTo>
                <a:lnTo>
                  <a:pt x="1130" y="627"/>
                </a:lnTo>
                <a:cubicBezTo>
                  <a:pt x="1145" y="628"/>
                  <a:pt x="1161" y="629"/>
                  <a:pt x="1176" y="630"/>
                </a:cubicBezTo>
                <a:cubicBezTo>
                  <a:pt x="1177" y="603"/>
                  <a:pt x="1178" y="579"/>
                  <a:pt x="1176" y="552"/>
                </a:cubicBezTo>
              </a:path>
              <a:path w="1178" h="1177">
                <a:moveTo>
                  <a:pt x="518" y="518"/>
                </a:moveTo>
                <a:cubicBezTo>
                  <a:pt x="528" y="509"/>
                  <a:pt x="539" y="502"/>
                  <a:pt x="551" y="497"/>
                </a:cubicBezTo>
                <a:cubicBezTo>
                  <a:pt x="562" y="492"/>
                  <a:pt x="575" y="489"/>
                  <a:pt x="589" y="489"/>
                </a:cubicBezTo>
                <a:cubicBezTo>
                  <a:pt x="602" y="489"/>
                  <a:pt x="615" y="492"/>
                  <a:pt x="626" y="497"/>
                </a:cubicBezTo>
                <a:cubicBezTo>
                  <a:pt x="639" y="502"/>
                  <a:pt x="649" y="509"/>
                  <a:pt x="659" y="518"/>
                </a:cubicBezTo>
                <a:cubicBezTo>
                  <a:pt x="668" y="527"/>
                  <a:pt x="675" y="538"/>
                  <a:pt x="680" y="550"/>
                </a:cubicBezTo>
                <a:cubicBezTo>
                  <a:pt x="685" y="562"/>
                  <a:pt x="688" y="575"/>
                  <a:pt x="688" y="588"/>
                </a:cubicBezTo>
                <a:cubicBezTo>
                  <a:pt x="688" y="602"/>
                  <a:pt x="685" y="615"/>
                  <a:pt x="680" y="626"/>
                </a:cubicBezTo>
                <a:cubicBezTo>
                  <a:pt x="675" y="638"/>
                  <a:pt x="668" y="649"/>
                  <a:pt x="659" y="658"/>
                </a:cubicBezTo>
                <a:cubicBezTo>
                  <a:pt x="649" y="668"/>
                  <a:pt x="639" y="675"/>
                  <a:pt x="626" y="680"/>
                </a:cubicBezTo>
                <a:cubicBezTo>
                  <a:pt x="615" y="685"/>
                  <a:pt x="602" y="687"/>
                  <a:pt x="589" y="687"/>
                </a:cubicBezTo>
                <a:cubicBezTo>
                  <a:pt x="575" y="687"/>
                  <a:pt x="562" y="685"/>
                  <a:pt x="551" y="680"/>
                </a:cubicBezTo>
                <a:cubicBezTo>
                  <a:pt x="539" y="675"/>
                  <a:pt x="528" y="668"/>
                  <a:pt x="519" y="658"/>
                </a:cubicBezTo>
                <a:cubicBezTo>
                  <a:pt x="509" y="649"/>
                  <a:pt x="502" y="638"/>
                  <a:pt x="497" y="626"/>
                </a:cubicBezTo>
                <a:cubicBezTo>
                  <a:pt x="492" y="615"/>
                  <a:pt x="489" y="602"/>
                  <a:pt x="489" y="588"/>
                </a:cubicBezTo>
                <a:cubicBezTo>
                  <a:pt x="489" y="575"/>
                  <a:pt x="492" y="562"/>
                  <a:pt x="497" y="551"/>
                </a:cubicBezTo>
                <a:cubicBezTo>
                  <a:pt x="502" y="538"/>
                  <a:pt x="509" y="528"/>
                  <a:pt x="518" y="518"/>
                </a:cubicBezTo>
              </a:path>
              <a:path w="1178" h="1177">
                <a:moveTo>
                  <a:pt x="784" y="1144"/>
                </a:moveTo>
                <a:lnTo>
                  <a:pt x="769" y="1149"/>
                </a:lnTo>
                <a:cubicBezTo>
                  <a:pt x="756" y="1153"/>
                  <a:pt x="743" y="1157"/>
                  <a:pt x="730" y="1161"/>
                </a:cubicBezTo>
                <a:lnTo>
                  <a:pt x="730" y="1134"/>
                </a:lnTo>
                <a:cubicBezTo>
                  <a:pt x="732" y="1079"/>
                  <a:pt x="743" y="1027"/>
                  <a:pt x="763" y="980"/>
                </a:cubicBezTo>
                <a:cubicBezTo>
                  <a:pt x="784" y="930"/>
                  <a:pt x="815" y="886"/>
                  <a:pt x="852" y="848"/>
                </a:cubicBezTo>
                <a:cubicBezTo>
                  <a:pt x="889" y="811"/>
                  <a:pt x="933" y="780"/>
                  <a:pt x="982" y="758"/>
                </a:cubicBezTo>
                <a:cubicBezTo>
                  <a:pt x="1029" y="738"/>
                  <a:pt x="1081" y="725"/>
                  <a:pt x="1136" y="723"/>
                </a:cubicBezTo>
                <a:lnTo>
                  <a:pt x="1163" y="722"/>
                </a:lnTo>
                <a:cubicBezTo>
                  <a:pt x="1159" y="736"/>
                  <a:pt x="1155" y="749"/>
                  <a:pt x="1152" y="762"/>
                </a:cubicBezTo>
                <a:lnTo>
                  <a:pt x="1147" y="776"/>
                </a:lnTo>
                <a:lnTo>
                  <a:pt x="1142" y="790"/>
                </a:lnTo>
                <a:lnTo>
                  <a:pt x="1133" y="815"/>
                </a:lnTo>
                <a:lnTo>
                  <a:pt x="1120" y="816"/>
                </a:lnTo>
                <a:cubicBezTo>
                  <a:pt x="1081" y="820"/>
                  <a:pt x="1044" y="830"/>
                  <a:pt x="1010" y="846"/>
                </a:cubicBezTo>
                <a:cubicBezTo>
                  <a:pt x="976" y="863"/>
                  <a:pt x="944" y="886"/>
                  <a:pt x="917" y="913"/>
                </a:cubicBezTo>
                <a:cubicBezTo>
                  <a:pt x="890" y="940"/>
                  <a:pt x="868" y="972"/>
                  <a:pt x="852" y="1007"/>
                </a:cubicBezTo>
                <a:cubicBezTo>
                  <a:pt x="836" y="1041"/>
                  <a:pt x="826" y="1078"/>
                  <a:pt x="823" y="1117"/>
                </a:cubicBezTo>
                <a:lnTo>
                  <a:pt x="822" y="1129"/>
                </a:lnTo>
                <a:lnTo>
                  <a:pt x="797" y="1139"/>
                </a:lnTo>
                <a:lnTo>
                  <a:pt x="784" y="1144"/>
                </a:lnTo>
                <a:close/>
              </a:path>
              <a:path w="1178" h="1177">
                <a:moveTo>
                  <a:pt x="1142" y="385"/>
                </a:moveTo>
                <a:lnTo>
                  <a:pt x="1147" y="399"/>
                </a:lnTo>
                <a:cubicBezTo>
                  <a:pt x="1151" y="413"/>
                  <a:pt x="1155" y="427"/>
                  <a:pt x="1160" y="441"/>
                </a:cubicBezTo>
                <a:lnTo>
                  <a:pt x="1132" y="439"/>
                </a:lnTo>
                <a:cubicBezTo>
                  <a:pt x="1079" y="437"/>
                  <a:pt x="1029" y="425"/>
                  <a:pt x="983" y="405"/>
                </a:cubicBezTo>
                <a:cubicBezTo>
                  <a:pt x="935" y="384"/>
                  <a:pt x="892" y="354"/>
                  <a:pt x="855" y="318"/>
                </a:cubicBezTo>
                <a:cubicBezTo>
                  <a:pt x="819" y="282"/>
                  <a:pt x="789" y="240"/>
                  <a:pt x="767" y="192"/>
                </a:cubicBezTo>
                <a:cubicBezTo>
                  <a:pt x="747" y="146"/>
                  <a:pt x="734" y="96"/>
                  <a:pt x="731" y="44"/>
                </a:cubicBezTo>
                <a:lnTo>
                  <a:pt x="729" y="16"/>
                </a:lnTo>
                <a:cubicBezTo>
                  <a:pt x="743" y="20"/>
                  <a:pt x="757" y="24"/>
                  <a:pt x="770" y="28"/>
                </a:cubicBezTo>
                <a:lnTo>
                  <a:pt x="785" y="33"/>
                </a:lnTo>
                <a:lnTo>
                  <a:pt x="799" y="38"/>
                </a:lnTo>
                <a:lnTo>
                  <a:pt x="823" y="48"/>
                </a:lnTo>
                <a:lnTo>
                  <a:pt x="825" y="59"/>
                </a:lnTo>
                <a:cubicBezTo>
                  <a:pt x="829" y="96"/>
                  <a:pt x="840" y="132"/>
                  <a:pt x="856" y="164"/>
                </a:cubicBezTo>
                <a:cubicBezTo>
                  <a:pt x="872" y="197"/>
                  <a:pt x="894" y="227"/>
                  <a:pt x="920" y="253"/>
                </a:cubicBezTo>
                <a:cubicBezTo>
                  <a:pt x="946" y="278"/>
                  <a:pt x="976" y="300"/>
                  <a:pt x="1010" y="316"/>
                </a:cubicBezTo>
                <a:cubicBezTo>
                  <a:pt x="1042" y="331"/>
                  <a:pt x="1078" y="342"/>
                  <a:pt x="1115" y="346"/>
                </a:cubicBezTo>
                <a:lnTo>
                  <a:pt x="1126" y="347"/>
                </a:lnTo>
                <a:lnTo>
                  <a:pt x="1136" y="372"/>
                </a:lnTo>
                <a:lnTo>
                  <a:pt x="1142" y="385"/>
                </a:lnTo>
                <a:close/>
              </a:path>
              <a:path w="1178" h="1177">
                <a:moveTo>
                  <a:pt x="30" y="776"/>
                </a:moveTo>
                <a:lnTo>
                  <a:pt x="26" y="762"/>
                </a:lnTo>
                <a:cubicBezTo>
                  <a:pt x="22" y="749"/>
                  <a:pt x="18" y="736"/>
                  <a:pt x="14" y="722"/>
                </a:cubicBezTo>
                <a:lnTo>
                  <a:pt x="41" y="723"/>
                </a:lnTo>
                <a:cubicBezTo>
                  <a:pt x="96" y="725"/>
                  <a:pt x="148" y="737"/>
                  <a:pt x="195" y="758"/>
                </a:cubicBezTo>
                <a:cubicBezTo>
                  <a:pt x="244" y="780"/>
                  <a:pt x="288" y="811"/>
                  <a:pt x="325" y="848"/>
                </a:cubicBezTo>
                <a:cubicBezTo>
                  <a:pt x="363" y="886"/>
                  <a:pt x="393" y="930"/>
                  <a:pt x="414" y="980"/>
                </a:cubicBezTo>
                <a:cubicBezTo>
                  <a:pt x="434" y="1027"/>
                  <a:pt x="445" y="1079"/>
                  <a:pt x="447" y="1134"/>
                </a:cubicBezTo>
                <a:lnTo>
                  <a:pt x="447" y="1161"/>
                </a:lnTo>
                <a:cubicBezTo>
                  <a:pt x="434" y="1157"/>
                  <a:pt x="421" y="1153"/>
                  <a:pt x="408" y="1149"/>
                </a:cubicBezTo>
                <a:lnTo>
                  <a:pt x="394" y="1144"/>
                </a:lnTo>
                <a:lnTo>
                  <a:pt x="380" y="1139"/>
                </a:lnTo>
                <a:lnTo>
                  <a:pt x="355" y="1129"/>
                </a:lnTo>
                <a:lnTo>
                  <a:pt x="354" y="1117"/>
                </a:lnTo>
                <a:cubicBezTo>
                  <a:pt x="351" y="1078"/>
                  <a:pt x="341" y="1041"/>
                  <a:pt x="325" y="1007"/>
                </a:cubicBezTo>
                <a:cubicBezTo>
                  <a:pt x="309" y="972"/>
                  <a:pt x="287" y="940"/>
                  <a:pt x="260" y="913"/>
                </a:cubicBezTo>
                <a:cubicBezTo>
                  <a:pt x="233" y="886"/>
                  <a:pt x="202" y="863"/>
                  <a:pt x="167" y="846"/>
                </a:cubicBezTo>
                <a:cubicBezTo>
                  <a:pt x="133" y="830"/>
                  <a:pt x="96" y="820"/>
                  <a:pt x="57" y="816"/>
                </a:cubicBezTo>
                <a:lnTo>
                  <a:pt x="45" y="815"/>
                </a:lnTo>
                <a:lnTo>
                  <a:pt x="35" y="790"/>
                </a:lnTo>
                <a:lnTo>
                  <a:pt x="30" y="776"/>
                </a:lnTo>
                <a:close/>
              </a:path>
              <a:path w="1178" h="1177">
                <a:moveTo>
                  <a:pt x="393" y="33"/>
                </a:moveTo>
                <a:lnTo>
                  <a:pt x="407" y="28"/>
                </a:lnTo>
                <a:cubicBezTo>
                  <a:pt x="420" y="24"/>
                  <a:pt x="434" y="20"/>
                  <a:pt x="448" y="16"/>
                </a:cubicBezTo>
                <a:lnTo>
                  <a:pt x="446" y="43"/>
                </a:lnTo>
                <a:cubicBezTo>
                  <a:pt x="443" y="96"/>
                  <a:pt x="430" y="146"/>
                  <a:pt x="410" y="192"/>
                </a:cubicBezTo>
                <a:cubicBezTo>
                  <a:pt x="388" y="239"/>
                  <a:pt x="358" y="282"/>
                  <a:pt x="322" y="318"/>
                </a:cubicBezTo>
                <a:cubicBezTo>
                  <a:pt x="285" y="354"/>
                  <a:pt x="242" y="384"/>
                  <a:pt x="195" y="405"/>
                </a:cubicBezTo>
                <a:cubicBezTo>
                  <a:pt x="149" y="425"/>
                  <a:pt x="98" y="437"/>
                  <a:pt x="46" y="439"/>
                </a:cubicBezTo>
                <a:lnTo>
                  <a:pt x="18" y="440"/>
                </a:lnTo>
                <a:cubicBezTo>
                  <a:pt x="22" y="427"/>
                  <a:pt x="26" y="413"/>
                  <a:pt x="30" y="399"/>
                </a:cubicBezTo>
                <a:lnTo>
                  <a:pt x="35" y="385"/>
                </a:lnTo>
                <a:lnTo>
                  <a:pt x="41" y="372"/>
                </a:lnTo>
                <a:lnTo>
                  <a:pt x="51" y="347"/>
                </a:lnTo>
                <a:lnTo>
                  <a:pt x="62" y="346"/>
                </a:lnTo>
                <a:cubicBezTo>
                  <a:pt x="100" y="342"/>
                  <a:pt x="135" y="331"/>
                  <a:pt x="167" y="316"/>
                </a:cubicBezTo>
                <a:cubicBezTo>
                  <a:pt x="201" y="300"/>
                  <a:pt x="231" y="278"/>
                  <a:pt x="257" y="253"/>
                </a:cubicBezTo>
                <a:cubicBezTo>
                  <a:pt x="283" y="227"/>
                  <a:pt x="305" y="197"/>
                  <a:pt x="321" y="164"/>
                </a:cubicBezTo>
                <a:cubicBezTo>
                  <a:pt x="337" y="132"/>
                  <a:pt x="348" y="96"/>
                  <a:pt x="352" y="59"/>
                </a:cubicBezTo>
                <a:lnTo>
                  <a:pt x="354" y="48"/>
                </a:lnTo>
                <a:lnTo>
                  <a:pt x="379" y="38"/>
                </a:lnTo>
                <a:lnTo>
                  <a:pt x="393" y="3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" name="path 44"/>
          <p:cNvSpPr/>
          <p:nvPr/>
        </p:nvSpPr>
        <p:spPr>
          <a:xfrm>
            <a:off x="13961288" y="5248683"/>
            <a:ext cx="4063224" cy="132029"/>
          </a:xfrm>
          <a:custGeom>
            <a:avLst/>
            <a:gdLst/>
            <a:ahLst/>
            <a:cxnLst/>
            <a:rect l="0" t="0" r="0" b="0"/>
            <a:pathLst>
              <a:path w="6398" h="207">
                <a:moveTo>
                  <a:pt x="0" y="103"/>
                </a:moveTo>
                <a:lnTo>
                  <a:pt x="6398" y="103"/>
                </a:lnTo>
              </a:path>
            </a:pathLst>
          </a:custGeom>
          <a:noFill/>
          <a:ln w="132029" cap="flat">
            <a:solidFill>
              <a:srgbClr val="EF412E"/>
            </a:solidFill>
            <a:prstDash val="dash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44859" y="951775"/>
            <a:ext cx="1402920" cy="325521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955206" y="1331666"/>
            <a:ext cx="1377812" cy="147832"/>
          </a:xfrm>
          <a:prstGeom prst="rect">
            <a:avLst/>
          </a:prstGeom>
        </p:spPr>
      </p:pic>
      <p:sp>
        <p:nvSpPr>
          <p:cNvPr id="50" name="rect 50"/>
          <p:cNvSpPr/>
          <p:nvPr/>
        </p:nvSpPr>
        <p:spPr>
          <a:xfrm>
            <a:off x="18201178" y="5248683"/>
            <a:ext cx="181533" cy="132029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54" name="rect 54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textbox 56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729172" y="2327457"/>
            <a:ext cx="10082530" cy="1291589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4880" algn="l" rtl="0" eaLnBrk="0">
              <a:lnSpc>
                <a:spcPct val="93000"/>
              </a:lnSpc>
            </a:pPr>
            <a:r>
              <a:rPr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2.目前取得的结果 (马蹄链上)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498308" y="4534933"/>
            <a:ext cx="5254777" cy="1375689"/>
            <a:chOff x="0" y="0"/>
            <a:chExt cx="5254777" cy="1375689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254777" cy="1375689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908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7400" b="1" kern="0" spc="-3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淘金榜</a:t>
              </a:r>
              <a:endParaRPr sz="74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10566910" y="4534933"/>
            <a:ext cx="5254776" cy="1375689"/>
            <a:chOff x="0" y="0"/>
            <a:chExt cx="5254776" cy="1375689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254776" cy="1375689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146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7400" b="1" kern="0" spc="-1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底池榜</a:t>
              </a:r>
              <a:endParaRPr sz="74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498308" y="8373408"/>
            <a:ext cx="5254777" cy="1375689"/>
            <a:chOff x="0" y="0"/>
            <a:chExt cx="5254777" cy="1375689"/>
          </a:xfrm>
        </p:grpSpPr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254777" cy="1375689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5110" algn="l" rtl="0" eaLnBrk="0">
                <a:lnSpc>
                  <a:spcPct val="94000"/>
                </a:lnSpc>
              </a:pPr>
              <a:r>
                <a:rPr sz="7400" b="1" kern="0" spc="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成交榜</a:t>
              </a:r>
              <a:endParaRPr sz="74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498308" y="6472597"/>
            <a:ext cx="5254777" cy="1375689"/>
            <a:chOff x="0" y="0"/>
            <a:chExt cx="5254777" cy="1375689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254777" cy="1375689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8445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7400" b="1" kern="0" spc="-3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交易榜</a:t>
              </a:r>
              <a:endParaRPr sz="74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10566910" y="6472597"/>
            <a:ext cx="5254776" cy="1375689"/>
            <a:chOff x="0" y="0"/>
            <a:chExt cx="5254776" cy="1375689"/>
          </a:xfrm>
        </p:grpSpPr>
        <p:pic>
          <p:nvPicPr>
            <p:cNvPr id="78" name="picture 7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254776" cy="1375689"/>
            </a:xfrm>
            <a:prstGeom prst="rect">
              <a:avLst/>
            </a:prstGeom>
          </p:spPr>
        </p:pic>
        <p:sp>
          <p:nvSpPr>
            <p:cNvPr id="80" name="textbox 80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3670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7400" b="1" kern="0" spc="-4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热搜榜</a:t>
              </a:r>
              <a:endParaRPr sz="74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82" name="textbox 82"/>
          <p:cNvSpPr/>
          <p:nvPr/>
        </p:nvSpPr>
        <p:spPr>
          <a:xfrm>
            <a:off x="11249227" y="8698641"/>
            <a:ext cx="3732529" cy="852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4000"/>
              </a:lnSpc>
            </a:pPr>
            <a:r>
              <a:rPr sz="58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均霸榜第一</a:t>
            </a:r>
            <a:endParaRPr sz="58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86" name="rect 86"/>
          <p:cNvSpPr/>
          <p:nvPr/>
        </p:nvSpPr>
        <p:spPr>
          <a:xfrm>
            <a:off x="752078" y="0"/>
            <a:ext cx="18815848" cy="937328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6877" y="1631078"/>
            <a:ext cx="6597900" cy="7861775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7825740" y="2657475"/>
            <a:ext cx="11525250" cy="49282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indent="315595" algn="l" rtl="0" eaLnBrk="0">
              <a:lnSpc>
                <a:spcPct val="96000"/>
              </a:lnSpc>
            </a:pPr>
            <a:r>
              <a:rPr sz="10600" b="1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持币地址</a:t>
            </a:r>
            <a:r>
              <a:rPr lang="zh-CN" sz="10600" b="1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近两</a:t>
            </a:r>
            <a:r>
              <a:rPr sz="10600" b="1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百万</a:t>
            </a:r>
            <a:r>
              <a:rPr sz="10600" b="1" kern="0" spc="2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</a:t>
            </a:r>
            <a:endParaRPr sz="10600" b="1" kern="0" spc="20" dirty="0">
              <a:solidFill>
                <a:srgbClr val="231815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13335" indent="315595" algn="l" rtl="0" eaLnBrk="0">
              <a:lnSpc>
                <a:spcPct val="96000"/>
              </a:lnSpc>
            </a:pPr>
            <a:r>
              <a:rPr sz="10600" b="1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底池超</a:t>
            </a:r>
            <a:r>
              <a:rPr lang="en-US" sz="10600" b="1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</a:t>
            </a:r>
            <a:r>
              <a:rPr sz="10600" b="1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亿美金</a:t>
            </a:r>
            <a:endParaRPr sz="10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1000"/>
              </a:lnSpc>
              <a:spcBef>
                <a:spcPts val="300"/>
              </a:spcBef>
              <a:tabLst>
                <a:tab pos="10182225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1620" algn="l" rtl="0" eaLnBrk="0">
              <a:lnSpc>
                <a:spcPts val="6615"/>
              </a:lnSpc>
            </a:pPr>
            <a:r>
              <a:rPr sz="4900" b="1" kern="0" spc="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DeFi</a:t>
            </a:r>
            <a:r>
              <a:rPr sz="4900" b="1" kern="0" spc="10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赛道全球第</a:t>
            </a:r>
            <a:r>
              <a:rPr lang="zh-CN" sz="4900" b="1" kern="0" spc="10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一</a:t>
            </a:r>
            <a:r>
              <a:rPr sz="4900" b="1" kern="0" spc="10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（</a:t>
            </a:r>
            <a:r>
              <a:rPr sz="4900" b="1" kern="0" spc="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TRUMP</a:t>
            </a:r>
            <a:r>
              <a:rPr sz="4900" b="1" kern="0" spc="10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第</a:t>
            </a:r>
            <a:r>
              <a:rPr lang="zh-CN" sz="4900" b="1" kern="0" spc="10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二</a:t>
            </a:r>
            <a:r>
              <a:rPr sz="4900" b="1" kern="0" spc="9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）</a:t>
            </a:r>
            <a:endParaRPr sz="49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812090" y="10366083"/>
            <a:ext cx="1679575" cy="509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500" kern="0" spc="20" dirty="0">
                <a:solidFill>
                  <a:srgbClr val="F2F2F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ORIGIN</a:t>
            </a:r>
            <a:r>
              <a:rPr sz="1500" kern="0" spc="240" dirty="0">
                <a:solidFill>
                  <a:srgbClr val="F2F2F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1500" kern="0" spc="20" dirty="0">
                <a:solidFill>
                  <a:srgbClr val="F2F2F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Digital</a:t>
            </a:r>
            <a:endParaRPr sz="15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  <a:spcBef>
                <a:spcPts val="5"/>
              </a:spcBef>
            </a:pPr>
            <a:r>
              <a:rPr sz="1500" kern="0" spc="20" dirty="0">
                <a:solidFill>
                  <a:srgbClr val="F2F2F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Civilization Trilogy</a:t>
            </a:r>
            <a:endParaRPr sz="15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94" name="picture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532744" y="10440219"/>
            <a:ext cx="908735" cy="341829"/>
          </a:xfrm>
          <a:prstGeom prst="rect">
            <a:avLst/>
          </a:prstGeom>
        </p:spPr>
      </p:pic>
      <p:sp>
        <p:nvSpPr>
          <p:cNvPr id="96" name="path 96"/>
          <p:cNvSpPr/>
          <p:nvPr/>
        </p:nvSpPr>
        <p:spPr>
          <a:xfrm>
            <a:off x="17957054" y="10384680"/>
            <a:ext cx="484620" cy="484441"/>
          </a:xfrm>
          <a:custGeom>
            <a:avLst/>
            <a:gdLst/>
            <a:ahLst/>
            <a:cxnLst/>
            <a:rect l="0" t="0" r="0" b="0"/>
            <a:pathLst>
              <a:path w="763" h="762">
                <a:moveTo>
                  <a:pt x="523" y="406"/>
                </a:moveTo>
                <a:cubicBezTo>
                  <a:pt x="501" y="421"/>
                  <a:pt x="480" y="438"/>
                  <a:pt x="461" y="456"/>
                </a:cubicBezTo>
                <a:cubicBezTo>
                  <a:pt x="442" y="475"/>
                  <a:pt x="425" y="496"/>
                  <a:pt x="411" y="518"/>
                </a:cubicBezTo>
                <a:cubicBezTo>
                  <a:pt x="399" y="536"/>
                  <a:pt x="389" y="555"/>
                  <a:pt x="381" y="575"/>
                </a:cubicBezTo>
                <a:cubicBezTo>
                  <a:pt x="373" y="555"/>
                  <a:pt x="363" y="536"/>
                  <a:pt x="351" y="518"/>
                </a:cubicBezTo>
                <a:cubicBezTo>
                  <a:pt x="337" y="496"/>
                  <a:pt x="320" y="475"/>
                  <a:pt x="301" y="456"/>
                </a:cubicBezTo>
                <a:cubicBezTo>
                  <a:pt x="282" y="437"/>
                  <a:pt x="261" y="421"/>
                  <a:pt x="239" y="406"/>
                </a:cubicBezTo>
                <a:cubicBezTo>
                  <a:pt x="221" y="395"/>
                  <a:pt x="202" y="385"/>
                  <a:pt x="183" y="376"/>
                </a:cubicBezTo>
                <a:cubicBezTo>
                  <a:pt x="202" y="368"/>
                  <a:pt x="221" y="358"/>
                  <a:pt x="239" y="347"/>
                </a:cubicBezTo>
                <a:cubicBezTo>
                  <a:pt x="261" y="332"/>
                  <a:pt x="282" y="315"/>
                  <a:pt x="301" y="296"/>
                </a:cubicBezTo>
                <a:cubicBezTo>
                  <a:pt x="320" y="278"/>
                  <a:pt x="337" y="257"/>
                  <a:pt x="351" y="234"/>
                </a:cubicBezTo>
                <a:cubicBezTo>
                  <a:pt x="363" y="217"/>
                  <a:pt x="373" y="198"/>
                  <a:pt x="381" y="178"/>
                </a:cubicBezTo>
                <a:cubicBezTo>
                  <a:pt x="389" y="198"/>
                  <a:pt x="399" y="217"/>
                  <a:pt x="411" y="234"/>
                </a:cubicBezTo>
                <a:cubicBezTo>
                  <a:pt x="425" y="257"/>
                  <a:pt x="442" y="278"/>
                  <a:pt x="461" y="296"/>
                </a:cubicBezTo>
                <a:cubicBezTo>
                  <a:pt x="480" y="315"/>
                  <a:pt x="501" y="332"/>
                  <a:pt x="523" y="347"/>
                </a:cubicBezTo>
                <a:cubicBezTo>
                  <a:pt x="541" y="358"/>
                  <a:pt x="560" y="368"/>
                  <a:pt x="579" y="376"/>
                </a:cubicBezTo>
                <a:cubicBezTo>
                  <a:pt x="560" y="385"/>
                  <a:pt x="541" y="395"/>
                  <a:pt x="523" y="406"/>
                </a:cubicBezTo>
                <a:moveTo>
                  <a:pt x="762" y="358"/>
                </a:moveTo>
                <a:cubicBezTo>
                  <a:pt x="762" y="354"/>
                  <a:pt x="761" y="349"/>
                  <a:pt x="761" y="345"/>
                </a:cubicBezTo>
                <a:lnTo>
                  <a:pt x="737" y="346"/>
                </a:lnTo>
                <a:lnTo>
                  <a:pt x="731" y="346"/>
                </a:lnTo>
                <a:lnTo>
                  <a:pt x="726" y="347"/>
                </a:lnTo>
                <a:cubicBezTo>
                  <a:pt x="683" y="347"/>
                  <a:pt x="642" y="338"/>
                  <a:pt x="605" y="323"/>
                </a:cubicBezTo>
                <a:cubicBezTo>
                  <a:pt x="567" y="307"/>
                  <a:pt x="532" y="283"/>
                  <a:pt x="503" y="254"/>
                </a:cubicBezTo>
                <a:cubicBezTo>
                  <a:pt x="474" y="225"/>
                  <a:pt x="451" y="191"/>
                  <a:pt x="435" y="152"/>
                </a:cubicBezTo>
                <a:cubicBezTo>
                  <a:pt x="419" y="115"/>
                  <a:pt x="411" y="74"/>
                  <a:pt x="411" y="32"/>
                </a:cubicBezTo>
                <a:lnTo>
                  <a:pt x="411" y="23"/>
                </a:lnTo>
                <a:lnTo>
                  <a:pt x="412" y="0"/>
                </a:lnTo>
                <a:cubicBezTo>
                  <a:pt x="390" y="0"/>
                  <a:pt x="372" y="0"/>
                  <a:pt x="350" y="0"/>
                </a:cubicBezTo>
                <a:lnTo>
                  <a:pt x="351" y="23"/>
                </a:lnTo>
                <a:lnTo>
                  <a:pt x="351" y="32"/>
                </a:lnTo>
                <a:cubicBezTo>
                  <a:pt x="351" y="74"/>
                  <a:pt x="343" y="115"/>
                  <a:pt x="327" y="152"/>
                </a:cubicBezTo>
                <a:cubicBezTo>
                  <a:pt x="311" y="191"/>
                  <a:pt x="288" y="225"/>
                  <a:pt x="259" y="254"/>
                </a:cubicBezTo>
                <a:cubicBezTo>
                  <a:pt x="230" y="283"/>
                  <a:pt x="195" y="307"/>
                  <a:pt x="157" y="323"/>
                </a:cubicBezTo>
                <a:cubicBezTo>
                  <a:pt x="120" y="338"/>
                  <a:pt x="79" y="347"/>
                  <a:pt x="37" y="347"/>
                </a:cubicBezTo>
                <a:lnTo>
                  <a:pt x="31" y="346"/>
                </a:lnTo>
                <a:cubicBezTo>
                  <a:pt x="21" y="346"/>
                  <a:pt x="11" y="345"/>
                  <a:pt x="1" y="345"/>
                </a:cubicBezTo>
                <a:cubicBezTo>
                  <a:pt x="0" y="357"/>
                  <a:pt x="0" y="369"/>
                  <a:pt x="0" y="381"/>
                </a:cubicBezTo>
                <a:lnTo>
                  <a:pt x="0" y="391"/>
                </a:lnTo>
                <a:lnTo>
                  <a:pt x="0" y="408"/>
                </a:lnTo>
                <a:cubicBezTo>
                  <a:pt x="10" y="407"/>
                  <a:pt x="20" y="407"/>
                  <a:pt x="31" y="406"/>
                </a:cubicBezTo>
                <a:lnTo>
                  <a:pt x="37" y="406"/>
                </a:lnTo>
                <a:cubicBezTo>
                  <a:pt x="79" y="406"/>
                  <a:pt x="120" y="415"/>
                  <a:pt x="157" y="430"/>
                </a:cubicBezTo>
                <a:cubicBezTo>
                  <a:pt x="195" y="446"/>
                  <a:pt x="230" y="469"/>
                  <a:pt x="259" y="498"/>
                </a:cubicBezTo>
                <a:cubicBezTo>
                  <a:pt x="288" y="527"/>
                  <a:pt x="311" y="562"/>
                  <a:pt x="327" y="601"/>
                </a:cubicBezTo>
                <a:cubicBezTo>
                  <a:pt x="343" y="638"/>
                  <a:pt x="351" y="678"/>
                  <a:pt x="351" y="721"/>
                </a:cubicBezTo>
                <a:lnTo>
                  <a:pt x="351" y="728"/>
                </a:lnTo>
                <a:lnTo>
                  <a:pt x="351" y="735"/>
                </a:lnTo>
                <a:cubicBezTo>
                  <a:pt x="350" y="744"/>
                  <a:pt x="350" y="753"/>
                  <a:pt x="349" y="762"/>
                </a:cubicBezTo>
                <a:cubicBezTo>
                  <a:pt x="372" y="762"/>
                  <a:pt x="390" y="762"/>
                  <a:pt x="413" y="762"/>
                </a:cubicBezTo>
                <a:lnTo>
                  <a:pt x="412" y="741"/>
                </a:lnTo>
                <a:lnTo>
                  <a:pt x="411" y="735"/>
                </a:lnTo>
                <a:lnTo>
                  <a:pt x="411" y="728"/>
                </a:lnTo>
                <a:lnTo>
                  <a:pt x="411" y="721"/>
                </a:lnTo>
                <a:cubicBezTo>
                  <a:pt x="411" y="678"/>
                  <a:pt x="419" y="638"/>
                  <a:pt x="435" y="601"/>
                </a:cubicBezTo>
                <a:cubicBezTo>
                  <a:pt x="451" y="562"/>
                  <a:pt x="474" y="527"/>
                  <a:pt x="503" y="498"/>
                </a:cubicBezTo>
                <a:cubicBezTo>
                  <a:pt x="532" y="469"/>
                  <a:pt x="567" y="446"/>
                  <a:pt x="605" y="430"/>
                </a:cubicBezTo>
                <a:cubicBezTo>
                  <a:pt x="642" y="415"/>
                  <a:pt x="683" y="406"/>
                  <a:pt x="726" y="406"/>
                </a:cubicBezTo>
                <a:lnTo>
                  <a:pt x="732" y="406"/>
                </a:lnTo>
                <a:cubicBezTo>
                  <a:pt x="742" y="407"/>
                  <a:pt x="752" y="407"/>
                  <a:pt x="762" y="408"/>
                </a:cubicBezTo>
                <a:cubicBezTo>
                  <a:pt x="762" y="391"/>
                  <a:pt x="763" y="375"/>
                  <a:pt x="762" y="358"/>
                </a:cubicBezTo>
              </a:path>
              <a:path w="763" h="762">
                <a:moveTo>
                  <a:pt x="336" y="336"/>
                </a:moveTo>
                <a:cubicBezTo>
                  <a:pt x="342" y="330"/>
                  <a:pt x="349" y="325"/>
                  <a:pt x="357" y="322"/>
                </a:cubicBezTo>
                <a:cubicBezTo>
                  <a:pt x="364" y="318"/>
                  <a:pt x="372" y="317"/>
                  <a:pt x="381" y="317"/>
                </a:cubicBezTo>
                <a:cubicBezTo>
                  <a:pt x="390" y="317"/>
                  <a:pt x="398" y="318"/>
                  <a:pt x="406" y="322"/>
                </a:cubicBezTo>
                <a:cubicBezTo>
                  <a:pt x="413" y="325"/>
                  <a:pt x="420" y="330"/>
                  <a:pt x="426" y="336"/>
                </a:cubicBezTo>
                <a:cubicBezTo>
                  <a:pt x="432" y="341"/>
                  <a:pt x="437" y="349"/>
                  <a:pt x="440" y="356"/>
                </a:cubicBezTo>
                <a:cubicBezTo>
                  <a:pt x="443" y="364"/>
                  <a:pt x="445" y="372"/>
                  <a:pt x="445" y="381"/>
                </a:cubicBezTo>
                <a:cubicBezTo>
                  <a:pt x="445" y="390"/>
                  <a:pt x="443" y="398"/>
                  <a:pt x="440" y="405"/>
                </a:cubicBezTo>
                <a:cubicBezTo>
                  <a:pt x="437" y="413"/>
                  <a:pt x="432" y="420"/>
                  <a:pt x="426" y="426"/>
                </a:cubicBezTo>
                <a:cubicBezTo>
                  <a:pt x="420" y="432"/>
                  <a:pt x="413" y="437"/>
                  <a:pt x="406" y="440"/>
                </a:cubicBezTo>
                <a:cubicBezTo>
                  <a:pt x="398" y="443"/>
                  <a:pt x="390" y="445"/>
                  <a:pt x="381" y="445"/>
                </a:cubicBezTo>
                <a:cubicBezTo>
                  <a:pt x="372" y="445"/>
                  <a:pt x="364" y="443"/>
                  <a:pt x="357" y="440"/>
                </a:cubicBezTo>
                <a:cubicBezTo>
                  <a:pt x="349" y="437"/>
                  <a:pt x="342" y="432"/>
                  <a:pt x="336" y="426"/>
                </a:cubicBezTo>
                <a:cubicBezTo>
                  <a:pt x="330" y="420"/>
                  <a:pt x="325" y="413"/>
                  <a:pt x="322" y="405"/>
                </a:cubicBezTo>
                <a:cubicBezTo>
                  <a:pt x="319" y="398"/>
                  <a:pt x="317" y="390"/>
                  <a:pt x="317" y="381"/>
                </a:cubicBezTo>
                <a:cubicBezTo>
                  <a:pt x="317" y="372"/>
                  <a:pt x="319" y="364"/>
                  <a:pt x="322" y="356"/>
                </a:cubicBezTo>
                <a:cubicBezTo>
                  <a:pt x="325" y="349"/>
                  <a:pt x="330" y="342"/>
                  <a:pt x="336" y="336"/>
                </a:cubicBezTo>
              </a:path>
              <a:path w="763" h="762">
                <a:moveTo>
                  <a:pt x="507" y="741"/>
                </a:moveTo>
                <a:lnTo>
                  <a:pt x="498" y="744"/>
                </a:lnTo>
                <a:cubicBezTo>
                  <a:pt x="490" y="747"/>
                  <a:pt x="481" y="749"/>
                  <a:pt x="473" y="752"/>
                </a:cubicBezTo>
                <a:lnTo>
                  <a:pt x="473" y="734"/>
                </a:lnTo>
                <a:cubicBezTo>
                  <a:pt x="474" y="699"/>
                  <a:pt x="481" y="665"/>
                  <a:pt x="494" y="634"/>
                </a:cubicBezTo>
                <a:cubicBezTo>
                  <a:pt x="508" y="602"/>
                  <a:pt x="527" y="574"/>
                  <a:pt x="551" y="549"/>
                </a:cubicBezTo>
                <a:cubicBezTo>
                  <a:pt x="576" y="525"/>
                  <a:pt x="604" y="505"/>
                  <a:pt x="636" y="491"/>
                </a:cubicBezTo>
                <a:cubicBezTo>
                  <a:pt x="667" y="478"/>
                  <a:pt x="700" y="470"/>
                  <a:pt x="736" y="468"/>
                </a:cubicBezTo>
                <a:lnTo>
                  <a:pt x="753" y="468"/>
                </a:lnTo>
                <a:cubicBezTo>
                  <a:pt x="751" y="476"/>
                  <a:pt x="748" y="485"/>
                  <a:pt x="746" y="493"/>
                </a:cubicBezTo>
                <a:lnTo>
                  <a:pt x="743" y="503"/>
                </a:lnTo>
                <a:lnTo>
                  <a:pt x="740" y="512"/>
                </a:lnTo>
                <a:lnTo>
                  <a:pt x="733" y="528"/>
                </a:lnTo>
                <a:lnTo>
                  <a:pt x="726" y="529"/>
                </a:lnTo>
                <a:cubicBezTo>
                  <a:pt x="700" y="531"/>
                  <a:pt x="676" y="538"/>
                  <a:pt x="654" y="548"/>
                </a:cubicBezTo>
                <a:cubicBezTo>
                  <a:pt x="632" y="559"/>
                  <a:pt x="611" y="573"/>
                  <a:pt x="594" y="591"/>
                </a:cubicBezTo>
                <a:cubicBezTo>
                  <a:pt x="577" y="609"/>
                  <a:pt x="562" y="629"/>
                  <a:pt x="552" y="652"/>
                </a:cubicBezTo>
                <a:cubicBezTo>
                  <a:pt x="542" y="674"/>
                  <a:pt x="535" y="698"/>
                  <a:pt x="533" y="723"/>
                </a:cubicBezTo>
                <a:lnTo>
                  <a:pt x="532" y="731"/>
                </a:lnTo>
                <a:lnTo>
                  <a:pt x="516" y="738"/>
                </a:lnTo>
                <a:lnTo>
                  <a:pt x="507" y="741"/>
                </a:lnTo>
                <a:close/>
              </a:path>
              <a:path w="763" h="762">
                <a:moveTo>
                  <a:pt x="739" y="249"/>
                </a:moveTo>
                <a:lnTo>
                  <a:pt x="743" y="258"/>
                </a:lnTo>
                <a:cubicBezTo>
                  <a:pt x="745" y="267"/>
                  <a:pt x="748" y="276"/>
                  <a:pt x="751" y="285"/>
                </a:cubicBezTo>
                <a:lnTo>
                  <a:pt x="733" y="284"/>
                </a:lnTo>
                <a:cubicBezTo>
                  <a:pt x="699" y="283"/>
                  <a:pt x="666" y="275"/>
                  <a:pt x="636" y="262"/>
                </a:cubicBezTo>
                <a:cubicBezTo>
                  <a:pt x="605" y="248"/>
                  <a:pt x="578" y="229"/>
                  <a:pt x="554" y="206"/>
                </a:cubicBezTo>
                <a:cubicBezTo>
                  <a:pt x="530" y="183"/>
                  <a:pt x="511" y="155"/>
                  <a:pt x="497" y="124"/>
                </a:cubicBezTo>
                <a:cubicBezTo>
                  <a:pt x="483" y="95"/>
                  <a:pt x="475" y="62"/>
                  <a:pt x="473" y="28"/>
                </a:cubicBezTo>
                <a:lnTo>
                  <a:pt x="472" y="10"/>
                </a:lnTo>
                <a:cubicBezTo>
                  <a:pt x="481" y="13"/>
                  <a:pt x="490" y="15"/>
                  <a:pt x="499" y="18"/>
                </a:cubicBezTo>
                <a:lnTo>
                  <a:pt x="508" y="21"/>
                </a:lnTo>
                <a:lnTo>
                  <a:pt x="517" y="24"/>
                </a:lnTo>
                <a:lnTo>
                  <a:pt x="533" y="31"/>
                </a:lnTo>
                <a:lnTo>
                  <a:pt x="534" y="38"/>
                </a:lnTo>
                <a:cubicBezTo>
                  <a:pt x="537" y="62"/>
                  <a:pt x="544" y="85"/>
                  <a:pt x="554" y="106"/>
                </a:cubicBezTo>
                <a:cubicBezTo>
                  <a:pt x="565" y="127"/>
                  <a:pt x="579" y="147"/>
                  <a:pt x="596" y="164"/>
                </a:cubicBezTo>
                <a:cubicBezTo>
                  <a:pt x="613" y="180"/>
                  <a:pt x="632" y="194"/>
                  <a:pt x="654" y="204"/>
                </a:cubicBezTo>
                <a:cubicBezTo>
                  <a:pt x="675" y="214"/>
                  <a:pt x="698" y="221"/>
                  <a:pt x="722" y="224"/>
                </a:cubicBezTo>
                <a:lnTo>
                  <a:pt x="729" y="225"/>
                </a:lnTo>
                <a:lnTo>
                  <a:pt x="736" y="241"/>
                </a:lnTo>
                <a:lnTo>
                  <a:pt x="739" y="249"/>
                </a:lnTo>
                <a:close/>
              </a:path>
              <a:path w="763" h="762">
                <a:moveTo>
                  <a:pt x="19" y="503"/>
                </a:moveTo>
                <a:lnTo>
                  <a:pt x="16" y="494"/>
                </a:lnTo>
                <a:cubicBezTo>
                  <a:pt x="14" y="485"/>
                  <a:pt x="11" y="476"/>
                  <a:pt x="9" y="468"/>
                </a:cubicBezTo>
                <a:lnTo>
                  <a:pt x="26" y="468"/>
                </a:lnTo>
                <a:cubicBezTo>
                  <a:pt x="62" y="470"/>
                  <a:pt x="95" y="478"/>
                  <a:pt x="126" y="491"/>
                </a:cubicBezTo>
                <a:cubicBezTo>
                  <a:pt x="158" y="505"/>
                  <a:pt x="187" y="525"/>
                  <a:pt x="211" y="549"/>
                </a:cubicBezTo>
                <a:cubicBezTo>
                  <a:pt x="235" y="574"/>
                  <a:pt x="254" y="602"/>
                  <a:pt x="268" y="634"/>
                </a:cubicBezTo>
                <a:cubicBezTo>
                  <a:pt x="281" y="665"/>
                  <a:pt x="288" y="699"/>
                  <a:pt x="289" y="734"/>
                </a:cubicBezTo>
                <a:lnTo>
                  <a:pt x="290" y="752"/>
                </a:lnTo>
                <a:cubicBezTo>
                  <a:pt x="281" y="749"/>
                  <a:pt x="272" y="747"/>
                  <a:pt x="264" y="744"/>
                </a:cubicBezTo>
                <a:lnTo>
                  <a:pt x="255" y="741"/>
                </a:lnTo>
                <a:lnTo>
                  <a:pt x="246" y="738"/>
                </a:lnTo>
                <a:lnTo>
                  <a:pt x="230" y="731"/>
                </a:lnTo>
                <a:lnTo>
                  <a:pt x="229" y="723"/>
                </a:lnTo>
                <a:cubicBezTo>
                  <a:pt x="227" y="698"/>
                  <a:pt x="221" y="674"/>
                  <a:pt x="210" y="652"/>
                </a:cubicBezTo>
                <a:cubicBezTo>
                  <a:pt x="200" y="629"/>
                  <a:pt x="186" y="609"/>
                  <a:pt x="168" y="591"/>
                </a:cubicBezTo>
                <a:cubicBezTo>
                  <a:pt x="151" y="573"/>
                  <a:pt x="130" y="559"/>
                  <a:pt x="108" y="548"/>
                </a:cubicBezTo>
                <a:cubicBezTo>
                  <a:pt x="86" y="538"/>
                  <a:pt x="62" y="531"/>
                  <a:pt x="37" y="529"/>
                </a:cubicBezTo>
                <a:lnTo>
                  <a:pt x="29" y="528"/>
                </a:lnTo>
                <a:lnTo>
                  <a:pt x="22" y="512"/>
                </a:lnTo>
                <a:lnTo>
                  <a:pt x="19" y="503"/>
                </a:lnTo>
                <a:close/>
              </a:path>
              <a:path w="763" h="762">
                <a:moveTo>
                  <a:pt x="254" y="21"/>
                </a:moveTo>
                <a:lnTo>
                  <a:pt x="263" y="18"/>
                </a:lnTo>
                <a:cubicBezTo>
                  <a:pt x="272" y="15"/>
                  <a:pt x="281" y="13"/>
                  <a:pt x="290" y="10"/>
                </a:cubicBezTo>
                <a:lnTo>
                  <a:pt x="289" y="28"/>
                </a:lnTo>
                <a:cubicBezTo>
                  <a:pt x="287" y="62"/>
                  <a:pt x="279" y="95"/>
                  <a:pt x="265" y="124"/>
                </a:cubicBezTo>
                <a:cubicBezTo>
                  <a:pt x="251" y="155"/>
                  <a:pt x="232" y="183"/>
                  <a:pt x="208" y="206"/>
                </a:cubicBezTo>
                <a:cubicBezTo>
                  <a:pt x="185" y="229"/>
                  <a:pt x="157" y="248"/>
                  <a:pt x="126" y="262"/>
                </a:cubicBezTo>
                <a:cubicBezTo>
                  <a:pt x="96" y="275"/>
                  <a:pt x="63" y="283"/>
                  <a:pt x="29" y="284"/>
                </a:cubicBezTo>
                <a:lnTo>
                  <a:pt x="11" y="285"/>
                </a:lnTo>
                <a:cubicBezTo>
                  <a:pt x="14" y="276"/>
                  <a:pt x="17" y="267"/>
                  <a:pt x="20" y="259"/>
                </a:cubicBezTo>
                <a:lnTo>
                  <a:pt x="23" y="250"/>
                </a:lnTo>
                <a:lnTo>
                  <a:pt x="26" y="241"/>
                </a:lnTo>
                <a:lnTo>
                  <a:pt x="33" y="225"/>
                </a:lnTo>
                <a:lnTo>
                  <a:pt x="40" y="224"/>
                </a:lnTo>
                <a:cubicBezTo>
                  <a:pt x="64" y="221"/>
                  <a:pt x="87" y="214"/>
                  <a:pt x="108" y="204"/>
                </a:cubicBezTo>
                <a:cubicBezTo>
                  <a:pt x="130" y="194"/>
                  <a:pt x="149" y="180"/>
                  <a:pt x="166" y="164"/>
                </a:cubicBezTo>
                <a:cubicBezTo>
                  <a:pt x="183" y="147"/>
                  <a:pt x="197" y="127"/>
                  <a:pt x="208" y="106"/>
                </a:cubicBezTo>
                <a:cubicBezTo>
                  <a:pt x="218" y="85"/>
                  <a:pt x="225" y="62"/>
                  <a:pt x="228" y="38"/>
                </a:cubicBezTo>
                <a:lnTo>
                  <a:pt x="229" y="31"/>
                </a:lnTo>
                <a:lnTo>
                  <a:pt x="245" y="24"/>
                </a:lnTo>
                <a:lnTo>
                  <a:pt x="254" y="21"/>
                </a:lnTo>
                <a:close/>
              </a:path>
            </a:pathLst>
          </a:cu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100" name="rect 100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2410485" y="4207217"/>
            <a:ext cx="15499032" cy="3847604"/>
            <a:chOff x="0" y="0"/>
            <a:chExt cx="15499032" cy="3847604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5499032" cy="3847604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15524480" cy="392302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1345" algn="l" rtl="0" eaLnBrk="0">
                <a:lnSpc>
                  <a:spcPct val="93000"/>
                </a:lnSpc>
                <a:spcBef>
                  <a:spcPts val="5"/>
                </a:spcBef>
                <a:tabLst>
                  <a:tab pos="890905" algn="l"/>
                </a:tabLst>
              </a:pPr>
              <a:r>
                <a:rPr sz="4700" kern="0" spc="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	</a:t>
              </a:r>
              <a:r>
                <a:rPr sz="4700" b="1" kern="0" spc="-2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暗网出品:  </a:t>
              </a:r>
              <a:r>
                <a:rPr sz="4700" kern="0" spc="-2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无任</a:t>
              </a:r>
              <a:r>
                <a:rPr sz="4700" kern="0" spc="-3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何政策影响</a:t>
              </a:r>
              <a:endParaRPr sz="47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1345" algn="l" rtl="0" eaLnBrk="0">
                <a:lnSpc>
                  <a:spcPct val="93000"/>
                </a:lnSpc>
                <a:spcBef>
                  <a:spcPts val="1415"/>
                </a:spcBef>
                <a:tabLst>
                  <a:tab pos="868680" algn="l"/>
                </a:tabLst>
              </a:pPr>
              <a:r>
                <a:rPr sz="4700" kern="0" spc="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	</a:t>
              </a:r>
              <a:r>
                <a:rPr lang="zh-CN" sz="4700" b="1" kern="0" spc="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随进随出</a:t>
              </a:r>
              <a:r>
                <a:rPr lang="zh-CN" sz="4700" kern="0" spc="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，</a:t>
              </a:r>
              <a:r>
                <a:rPr sz="4700" b="1" kern="0" spc="-5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不锁仓：</a:t>
              </a:r>
              <a:r>
                <a:rPr sz="4700" b="1" kern="0" spc="-92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 </a:t>
              </a:r>
              <a:r>
                <a:rPr sz="4700" kern="0" spc="-5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完全出入自由</a:t>
              </a:r>
              <a:endParaRPr sz="47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1345" algn="l" rtl="0" eaLnBrk="0">
                <a:lnSpc>
                  <a:spcPct val="92000"/>
                </a:lnSpc>
                <a:tabLst>
                  <a:tab pos="855980" algn="l"/>
                </a:tabLst>
              </a:pPr>
              <a:r>
                <a:rPr sz="4700" kern="0" spc="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	</a:t>
              </a:r>
              <a:r>
                <a:rPr lang="zh-CN" sz="4700" b="1" kern="0" spc="-1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永不关网，永不跑路</a:t>
              </a:r>
              <a:r>
                <a:rPr sz="4700" b="1" kern="0" spc="-1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：</a:t>
              </a:r>
              <a:r>
                <a:rPr sz="4700" b="1" kern="0" spc="-1120" dirty="0">
                  <a:solidFill>
                    <a:srgbClr val="EF412E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 </a:t>
              </a:r>
              <a:r>
                <a:rPr sz="4700" kern="0" spc="-1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完全</a:t>
              </a:r>
              <a:r>
                <a:rPr lang="zh-CN" sz="4700" kern="0" spc="-1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链上</a:t>
              </a:r>
              <a:r>
                <a:rPr lang="zh-CN" sz="4700" kern="0" spc="-1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运行</a:t>
              </a:r>
              <a:endParaRPr lang="zh-CN" sz="4700" kern="0" spc="-1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74846" y="3177627"/>
              <a:ext cx="213880" cy="213868"/>
            </a:xfrm>
            <a:prstGeom prst="rect">
              <a:avLst/>
            </a:prstGeom>
          </p:spPr>
        </p:pic>
        <p:pic>
          <p:nvPicPr>
            <p:cNvPr id="108" name="picture 1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74846" y="1827638"/>
              <a:ext cx="213880" cy="213868"/>
            </a:xfrm>
            <a:prstGeom prst="rect">
              <a:avLst/>
            </a:prstGeom>
          </p:spPr>
        </p:pic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74846" y="477648"/>
              <a:ext cx="213880" cy="213867"/>
            </a:xfrm>
            <a:prstGeom prst="rect">
              <a:avLst/>
            </a:prstGeom>
          </p:spPr>
        </p:pic>
      </p:grpSp>
      <p:pic>
        <p:nvPicPr>
          <p:cNvPr id="112" name="picture 1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410485" y="8286598"/>
            <a:ext cx="15499032" cy="1128021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118" name="rect 118"/>
          <p:cNvSpPr/>
          <p:nvPr/>
        </p:nvSpPr>
        <p:spPr>
          <a:xfrm>
            <a:off x="729178" y="2327457"/>
            <a:ext cx="5348604" cy="1291043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0" name="textbox 120"/>
          <p:cNvSpPr/>
          <p:nvPr/>
        </p:nvSpPr>
        <p:spPr>
          <a:xfrm>
            <a:off x="3249499" y="8574611"/>
            <a:ext cx="8364219" cy="6864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4700" b="1" kern="0" spc="-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代币价值锚定：</a:t>
            </a:r>
            <a:r>
              <a:rPr sz="4700" b="1" kern="0" spc="-11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4700" kern="0" spc="-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涨无边，跌有</a:t>
            </a:r>
            <a:r>
              <a:rPr sz="4700" kern="0" spc="-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底</a:t>
            </a:r>
            <a:endParaRPr sz="47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716478" y="2596401"/>
            <a:ext cx="5374004" cy="669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  <a:tabLst>
                <a:tab pos="1179830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3.安全性    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128" name="rect 128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0" name="textbox 130"/>
          <p:cNvSpPr/>
          <p:nvPr/>
        </p:nvSpPr>
        <p:spPr>
          <a:xfrm>
            <a:off x="3458512" y="4549571"/>
            <a:ext cx="13403580" cy="5145404"/>
          </a:xfrm>
          <a:prstGeom prst="roundRect">
            <a:avLst>
              <a:gd name="adj" fmla="val 9675"/>
            </a:avLst>
          </a:prstGeom>
          <a:noFill/>
          <a:ln w="25400" cap="flat">
            <a:solidFill>
              <a:srgbClr val="EF412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37895" algn="l" rtl="0" eaLnBrk="0">
              <a:lnSpc>
                <a:spcPct val="82000"/>
              </a:lnSpc>
            </a:pPr>
            <a:r>
              <a:rPr sz="12900" b="1" kern="0" spc="-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AVE</a:t>
            </a:r>
            <a:endParaRPr sz="129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8060" algn="l" rtl="0" eaLnBrk="0">
              <a:lnSpc>
                <a:spcPct val="92000"/>
              </a:lnSpc>
            </a:pPr>
            <a:r>
              <a:rPr sz="6000" kern="0" spc="-3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代码开源  权限丢弃</a:t>
            </a:r>
            <a:endParaRPr sz="60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97410" y="2349987"/>
            <a:ext cx="6493609" cy="6857006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1221433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6" name="picture 1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138" name="rect 138"/>
          <p:cNvSpPr/>
          <p:nvPr/>
        </p:nvSpPr>
        <p:spPr>
          <a:xfrm>
            <a:off x="729178" y="2327457"/>
            <a:ext cx="5348604" cy="1291043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textbox 140"/>
          <p:cNvSpPr/>
          <p:nvPr/>
        </p:nvSpPr>
        <p:spPr>
          <a:xfrm>
            <a:off x="716478" y="2597747"/>
            <a:ext cx="5374004" cy="666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tabLst>
                <a:tab pos="1192530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5300" b="1" kern="0" spc="-8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三大审计</a:t>
            </a:r>
            <a:r>
              <a:rPr sz="5300" b="1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142" name="path 142"/>
          <p:cNvSpPr/>
          <p:nvPr/>
        </p:nvSpPr>
        <p:spPr>
          <a:xfrm>
            <a:off x="4541351" y="7299945"/>
            <a:ext cx="6774764" cy="25400"/>
          </a:xfrm>
          <a:custGeom>
            <a:avLst/>
            <a:gdLst/>
            <a:ahLst/>
            <a:cxnLst/>
            <a:rect l="0" t="0" r="0" b="0"/>
            <a:pathLst>
              <a:path w="10668" h="40">
                <a:moveTo>
                  <a:pt x="0" y="20"/>
                </a:moveTo>
                <a:lnTo>
                  <a:pt x="10668" y="20"/>
                </a:lnTo>
              </a:path>
            </a:pathLst>
          </a:custGeom>
          <a:noFill/>
          <a:ln w="25400" cap="flat">
            <a:solidFill>
              <a:srgbClr val="231815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44" name="picture 1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148" name="rect 148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0" name="textbox 150"/>
          <p:cNvSpPr/>
          <p:nvPr/>
        </p:nvSpPr>
        <p:spPr>
          <a:xfrm>
            <a:off x="2342905" y="4549571"/>
            <a:ext cx="15048230" cy="5145404"/>
          </a:xfrm>
          <a:prstGeom prst="roundRect">
            <a:avLst>
              <a:gd name="adj" fmla="val 9675"/>
            </a:avLst>
          </a:prstGeom>
          <a:noFill/>
          <a:ln w="25400" cap="flat">
            <a:solidFill>
              <a:srgbClr val="EF412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6155" algn="l" rtl="0" eaLnBrk="0">
              <a:lnSpc>
                <a:spcPct val="83000"/>
              </a:lnSpc>
            </a:pPr>
            <a:r>
              <a:rPr sz="12900" b="1" kern="0" spc="-14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CK</a:t>
            </a:r>
            <a:endParaRPr sz="129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9350" algn="l" rtl="0" eaLnBrk="0">
              <a:lnSpc>
                <a:spcPct val="80000"/>
              </a:lnSpc>
              <a:spcBef>
                <a:spcPts val="1200"/>
              </a:spcBef>
              <a:tabLst>
                <a:tab pos="1381125" algn="l"/>
              </a:tabLst>
            </a:pPr>
            <a:r>
              <a:rPr sz="4000" kern="0" spc="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lang="en-US" sz="4000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5015</a:t>
            </a:r>
            <a:r>
              <a:rPr sz="4000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家企业          </a:t>
            </a:r>
            <a:r>
              <a:rPr lang="en-US" sz="4000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6274</a:t>
            </a:r>
            <a:r>
              <a:rPr lang="zh-CN" altLang="en-US" sz="4000" kern="0" spc="4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亿美金审计总额</a:t>
            </a:r>
            <a:endParaRPr sz="40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976630" algn="l" rtl="0" eaLnBrk="0">
              <a:lnSpc>
                <a:spcPts val="7145"/>
              </a:lnSpc>
            </a:pPr>
            <a:r>
              <a:rPr lang="en-US" sz="4000" kern="0" spc="5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</a:t>
            </a:r>
            <a:r>
              <a:rPr lang="zh-CN" sz="4000" kern="0" spc="5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审计过：三星、苹果、币安、欧意、蚂蚁金服</a:t>
            </a:r>
            <a:r>
              <a:rPr lang="zh-CN" sz="4000" kern="0" spc="50" dirty="0">
                <a:solidFill>
                  <a:srgbClr val="231815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等</a:t>
            </a:r>
            <a:endParaRPr lang="zh-CN" sz="4000" kern="0" spc="50" dirty="0">
              <a:solidFill>
                <a:srgbClr val="231815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89693" y="7891121"/>
            <a:ext cx="172136" cy="172136"/>
          </a:xfrm>
          <a:prstGeom prst="rect">
            <a:avLst/>
          </a:prstGeom>
        </p:spPr>
      </p:pic>
      <p:pic>
        <p:nvPicPr>
          <p:cNvPr id="154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65958" y="7891121"/>
            <a:ext cx="172135" cy="172136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192000" y="2349987"/>
            <a:ext cx="6502400" cy="6857006"/>
          </a:xfrm>
          <a:prstGeom prst="rect">
            <a:avLst/>
          </a:prstGeom>
        </p:spPr>
      </p:pic>
      <p:sp>
        <p:nvSpPr>
          <p:cNvPr id="158" name="textbox 158"/>
          <p:cNvSpPr/>
          <p:nvPr/>
        </p:nvSpPr>
        <p:spPr>
          <a:xfrm>
            <a:off x="1221433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162" name="rect 162"/>
          <p:cNvSpPr/>
          <p:nvPr/>
        </p:nvSpPr>
        <p:spPr>
          <a:xfrm>
            <a:off x="729178" y="2327457"/>
            <a:ext cx="5348604" cy="1291043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" name="textbox 164"/>
          <p:cNvSpPr/>
          <p:nvPr/>
        </p:nvSpPr>
        <p:spPr>
          <a:xfrm>
            <a:off x="716478" y="2597747"/>
            <a:ext cx="5374004" cy="666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tabLst>
                <a:tab pos="1192530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5300" b="1" kern="0" spc="-8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三大审计</a:t>
            </a:r>
            <a:r>
              <a:rPr sz="5300" b="1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166" name="path 166"/>
          <p:cNvSpPr/>
          <p:nvPr/>
        </p:nvSpPr>
        <p:spPr>
          <a:xfrm>
            <a:off x="3414996" y="7299945"/>
            <a:ext cx="8723021" cy="25400"/>
          </a:xfrm>
          <a:custGeom>
            <a:avLst/>
            <a:gdLst/>
            <a:ahLst/>
            <a:cxnLst/>
            <a:rect l="0" t="0" r="0" b="0"/>
            <a:pathLst>
              <a:path w="13737" h="40">
                <a:moveTo>
                  <a:pt x="0" y="20"/>
                </a:moveTo>
                <a:lnTo>
                  <a:pt x="13737" y="20"/>
                </a:lnTo>
              </a:path>
            </a:pathLst>
          </a:custGeom>
          <a:noFill/>
          <a:ln w="25400" cap="flat">
            <a:solidFill>
              <a:srgbClr val="231815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68" name="picture 1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  <p:pic>
        <p:nvPicPr>
          <p:cNvPr id="2" name="picture 1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65958" y="8747101"/>
            <a:ext cx="172135" cy="1721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172" name="rect 17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74" name="table 174"/>
          <p:cNvGraphicFramePr>
            <a:graphicFrameLocks noGrp="1"/>
          </p:cNvGraphicFramePr>
          <p:nvPr/>
        </p:nvGraphicFramePr>
        <p:xfrm>
          <a:off x="3458512" y="4549571"/>
          <a:ext cx="13402946" cy="5144770"/>
        </p:xfrm>
        <a:graphic>
          <a:graphicData uri="http://schemas.openxmlformats.org/drawingml/2006/table">
            <a:tbl>
              <a:tblPr/>
              <a:tblGrid>
                <a:gridCol w="13402946"/>
              </a:tblGrid>
              <a:tr h="51257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092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900" b="1" u="sng" kern="0" spc="-20" dirty="0">
                          <a:solidFill>
                            <a:srgbClr val="EF412E">
                              <a:alpha val="100000"/>
                            </a:srgbClr>
                          </a:solidFill>
                          <a:uFill>
                            <a:solidFill>
                              <a:srgbClr val="231815"/>
                            </a:solidFill>
                          </a:u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Armors</a:t>
                      </a:r>
                      <a:endParaRPr sz="129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2530" algn="l" rtl="0" eaLnBrk="0">
                        <a:lnSpc>
                          <a:spcPct val="93000"/>
                        </a:lnSpc>
                      </a:pPr>
                      <a:r>
                        <a:rPr sz="5400" kern="0" spc="2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资产安全审计</a:t>
                      </a:r>
                      <a:endParaRPr sz="54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797410" y="2349987"/>
            <a:ext cx="6493609" cy="6857006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1221433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182" name="rect 182"/>
          <p:cNvSpPr/>
          <p:nvPr/>
        </p:nvSpPr>
        <p:spPr>
          <a:xfrm>
            <a:off x="729178" y="2327457"/>
            <a:ext cx="5348604" cy="1291043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4" name="textbox 184"/>
          <p:cNvSpPr/>
          <p:nvPr/>
        </p:nvSpPr>
        <p:spPr>
          <a:xfrm>
            <a:off x="716478" y="2597747"/>
            <a:ext cx="5374004" cy="666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  <a:tabLst>
                <a:tab pos="1192530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5300" b="1" kern="0" spc="-8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三大审计</a:t>
            </a:r>
            <a:r>
              <a:rPr sz="5300" b="1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186" name="picture 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11643" cy="11430000"/>
          </a:xfrm>
          <a:prstGeom prst="rect">
            <a:avLst/>
          </a:prstGeom>
        </p:spPr>
      </p:pic>
      <p:sp>
        <p:nvSpPr>
          <p:cNvPr id="206" name="rect 206"/>
          <p:cNvSpPr/>
          <p:nvPr/>
        </p:nvSpPr>
        <p:spPr>
          <a:xfrm>
            <a:off x="1059583" y="0"/>
            <a:ext cx="18184139" cy="853988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8" name="textbox 208"/>
          <p:cNvSpPr/>
          <p:nvPr/>
        </p:nvSpPr>
        <p:spPr>
          <a:xfrm>
            <a:off x="1868718" y="3038580"/>
            <a:ext cx="12513309" cy="2948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655" algn="l" rtl="0" eaLnBrk="0">
              <a:lnSpc>
                <a:spcPct val="93000"/>
              </a:lnSpc>
            </a:pPr>
            <a:r>
              <a:rPr sz="9200" b="1" kern="0" spc="-5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觉醒阶段</a:t>
            </a:r>
            <a:endParaRPr sz="9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2530"/>
              </a:spcBef>
            </a:pPr>
            <a:r>
              <a:rPr sz="9200" kern="0" spc="2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稳定币A及隐私公链</a:t>
            </a:r>
            <a:r>
              <a:rPr sz="9200" kern="0" spc="1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上线</a:t>
            </a:r>
            <a:endParaRPr sz="9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629721" y="0"/>
            <a:ext cx="7384454" cy="4542236"/>
          </a:xfrm>
          <a:prstGeom prst="rect">
            <a:avLst/>
          </a:prstGeom>
        </p:spPr>
      </p:pic>
      <p:sp>
        <p:nvSpPr>
          <p:cNvPr id="212" name="textbox 212"/>
          <p:cNvSpPr/>
          <p:nvPr/>
        </p:nvSpPr>
        <p:spPr>
          <a:xfrm>
            <a:off x="1902627" y="6418774"/>
            <a:ext cx="7482205" cy="854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28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Awakening</a:t>
            </a:r>
            <a:r>
              <a:rPr sz="28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Phase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ts val="3695"/>
              </a:lnSpc>
            </a:pP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Stablecoin A and</a:t>
            </a:r>
            <a:r>
              <a:rPr sz="2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priva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</a:t>
            </a:r>
            <a:r>
              <a:rPr sz="2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public chain</a:t>
            </a:r>
            <a:r>
              <a:rPr sz="2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launched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1919621" y="1106219"/>
            <a:ext cx="1494789" cy="1494789"/>
          </a:xfrm>
          <a:prstGeom prst="rect">
            <a:avLst/>
          </a:prstGeom>
          <a:solidFill>
            <a:srgbClr val="E6001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0840" algn="l" rtl="0" eaLnBrk="0">
              <a:lnSpc>
                <a:spcPct val="86000"/>
              </a:lnSpc>
              <a:spcBef>
                <a:spcPts val="5"/>
              </a:spcBef>
            </a:pPr>
            <a:r>
              <a:rPr sz="8300" b="1" kern="0" spc="-4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8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6" name="textbox 216"/>
          <p:cNvSpPr/>
          <p:nvPr/>
        </p:nvSpPr>
        <p:spPr>
          <a:xfrm>
            <a:off x="1084474" y="9706681"/>
            <a:ext cx="4518659" cy="528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900" kern="0" spc="5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3900" kern="0" spc="59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900" kern="0" spc="5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</a:t>
            </a:r>
            <a:endParaRPr sz="3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8" name="path 218"/>
          <p:cNvSpPr/>
          <p:nvPr/>
        </p:nvSpPr>
        <p:spPr>
          <a:xfrm>
            <a:off x="17047747" y="9568188"/>
            <a:ext cx="748182" cy="747877"/>
          </a:xfrm>
          <a:custGeom>
            <a:avLst/>
            <a:gdLst/>
            <a:ahLst/>
            <a:cxnLst/>
            <a:rect l="0" t="0" r="0" b="0"/>
            <a:pathLst>
              <a:path w="1178" h="1177">
                <a:moveTo>
                  <a:pt x="808" y="627"/>
                </a:moveTo>
                <a:cubicBezTo>
                  <a:pt x="773" y="650"/>
                  <a:pt x="741" y="676"/>
                  <a:pt x="712" y="705"/>
                </a:cubicBezTo>
                <a:cubicBezTo>
                  <a:pt x="683" y="734"/>
                  <a:pt x="657" y="766"/>
                  <a:pt x="635" y="801"/>
                </a:cubicBezTo>
                <a:cubicBezTo>
                  <a:pt x="617" y="828"/>
                  <a:pt x="601" y="857"/>
                  <a:pt x="589" y="887"/>
                </a:cubicBezTo>
                <a:cubicBezTo>
                  <a:pt x="576" y="857"/>
                  <a:pt x="560" y="828"/>
                  <a:pt x="543" y="801"/>
                </a:cubicBezTo>
                <a:cubicBezTo>
                  <a:pt x="520" y="766"/>
                  <a:pt x="494" y="734"/>
                  <a:pt x="465" y="705"/>
                </a:cubicBezTo>
                <a:cubicBezTo>
                  <a:pt x="436" y="676"/>
                  <a:pt x="404" y="650"/>
                  <a:pt x="369" y="627"/>
                </a:cubicBezTo>
                <a:cubicBezTo>
                  <a:pt x="342" y="610"/>
                  <a:pt x="313" y="594"/>
                  <a:pt x="282" y="581"/>
                </a:cubicBezTo>
                <a:cubicBezTo>
                  <a:pt x="313" y="568"/>
                  <a:pt x="342" y="553"/>
                  <a:pt x="369" y="535"/>
                </a:cubicBezTo>
                <a:cubicBezTo>
                  <a:pt x="404" y="513"/>
                  <a:pt x="436" y="487"/>
                  <a:pt x="465" y="458"/>
                </a:cubicBezTo>
                <a:cubicBezTo>
                  <a:pt x="494" y="429"/>
                  <a:pt x="520" y="397"/>
                  <a:pt x="543" y="362"/>
                </a:cubicBezTo>
                <a:cubicBezTo>
                  <a:pt x="560" y="335"/>
                  <a:pt x="576" y="305"/>
                  <a:pt x="589" y="275"/>
                </a:cubicBezTo>
                <a:cubicBezTo>
                  <a:pt x="601" y="306"/>
                  <a:pt x="617" y="335"/>
                  <a:pt x="635" y="362"/>
                </a:cubicBezTo>
                <a:cubicBezTo>
                  <a:pt x="657" y="397"/>
                  <a:pt x="683" y="429"/>
                  <a:pt x="712" y="458"/>
                </a:cubicBezTo>
                <a:cubicBezTo>
                  <a:pt x="741" y="487"/>
                  <a:pt x="773" y="513"/>
                  <a:pt x="808" y="535"/>
                </a:cubicBezTo>
                <a:cubicBezTo>
                  <a:pt x="835" y="553"/>
                  <a:pt x="864" y="568"/>
                  <a:pt x="895" y="581"/>
                </a:cubicBezTo>
                <a:cubicBezTo>
                  <a:pt x="864" y="594"/>
                  <a:pt x="835" y="610"/>
                  <a:pt x="808" y="627"/>
                </a:cubicBezTo>
                <a:moveTo>
                  <a:pt x="1176" y="552"/>
                </a:moveTo>
                <a:cubicBezTo>
                  <a:pt x="1176" y="546"/>
                  <a:pt x="1176" y="539"/>
                  <a:pt x="1175" y="533"/>
                </a:cubicBezTo>
                <a:lnTo>
                  <a:pt x="1138" y="535"/>
                </a:lnTo>
                <a:lnTo>
                  <a:pt x="1129" y="535"/>
                </a:lnTo>
                <a:lnTo>
                  <a:pt x="1120" y="535"/>
                </a:lnTo>
                <a:cubicBezTo>
                  <a:pt x="1055" y="535"/>
                  <a:pt x="992" y="522"/>
                  <a:pt x="935" y="498"/>
                </a:cubicBezTo>
                <a:cubicBezTo>
                  <a:pt x="875" y="474"/>
                  <a:pt x="822" y="438"/>
                  <a:pt x="777" y="393"/>
                </a:cubicBezTo>
                <a:cubicBezTo>
                  <a:pt x="732" y="348"/>
                  <a:pt x="696" y="295"/>
                  <a:pt x="671" y="235"/>
                </a:cubicBezTo>
                <a:cubicBezTo>
                  <a:pt x="648" y="178"/>
                  <a:pt x="635" y="115"/>
                  <a:pt x="635" y="50"/>
                </a:cubicBezTo>
                <a:lnTo>
                  <a:pt x="635" y="35"/>
                </a:lnTo>
                <a:lnTo>
                  <a:pt x="637" y="1"/>
                </a:lnTo>
                <a:cubicBezTo>
                  <a:pt x="602" y="0"/>
                  <a:pt x="575" y="0"/>
                  <a:pt x="541" y="1"/>
                </a:cubicBezTo>
                <a:lnTo>
                  <a:pt x="542" y="35"/>
                </a:lnTo>
                <a:lnTo>
                  <a:pt x="543" y="50"/>
                </a:lnTo>
                <a:cubicBezTo>
                  <a:pt x="543" y="115"/>
                  <a:pt x="529" y="178"/>
                  <a:pt x="506" y="235"/>
                </a:cubicBezTo>
                <a:cubicBezTo>
                  <a:pt x="481" y="295"/>
                  <a:pt x="445" y="348"/>
                  <a:pt x="400" y="393"/>
                </a:cubicBezTo>
                <a:cubicBezTo>
                  <a:pt x="355" y="438"/>
                  <a:pt x="302" y="474"/>
                  <a:pt x="242" y="498"/>
                </a:cubicBezTo>
                <a:cubicBezTo>
                  <a:pt x="185" y="522"/>
                  <a:pt x="123" y="535"/>
                  <a:pt x="57" y="535"/>
                </a:cubicBezTo>
                <a:lnTo>
                  <a:pt x="48" y="535"/>
                </a:lnTo>
                <a:cubicBezTo>
                  <a:pt x="32" y="535"/>
                  <a:pt x="17" y="534"/>
                  <a:pt x="2" y="532"/>
                </a:cubicBezTo>
                <a:cubicBezTo>
                  <a:pt x="1" y="551"/>
                  <a:pt x="0" y="570"/>
                  <a:pt x="0" y="589"/>
                </a:cubicBezTo>
                <a:lnTo>
                  <a:pt x="0" y="604"/>
                </a:lnTo>
                <a:lnTo>
                  <a:pt x="1" y="630"/>
                </a:lnTo>
                <a:cubicBezTo>
                  <a:pt x="16" y="629"/>
                  <a:pt x="32" y="628"/>
                  <a:pt x="48" y="627"/>
                </a:cubicBezTo>
                <a:lnTo>
                  <a:pt x="57" y="627"/>
                </a:lnTo>
                <a:cubicBezTo>
                  <a:pt x="123" y="627"/>
                  <a:pt x="185" y="640"/>
                  <a:pt x="242" y="664"/>
                </a:cubicBezTo>
                <a:cubicBezTo>
                  <a:pt x="302" y="689"/>
                  <a:pt x="355" y="725"/>
                  <a:pt x="400" y="770"/>
                </a:cubicBezTo>
                <a:cubicBezTo>
                  <a:pt x="445" y="815"/>
                  <a:pt x="481" y="868"/>
                  <a:pt x="506" y="928"/>
                </a:cubicBezTo>
                <a:cubicBezTo>
                  <a:pt x="529" y="985"/>
                  <a:pt x="543" y="1047"/>
                  <a:pt x="543" y="1113"/>
                </a:cubicBezTo>
                <a:lnTo>
                  <a:pt x="542" y="1124"/>
                </a:lnTo>
                <a:lnTo>
                  <a:pt x="542" y="1134"/>
                </a:lnTo>
                <a:cubicBezTo>
                  <a:pt x="541" y="1148"/>
                  <a:pt x="540" y="1162"/>
                  <a:pt x="539" y="1176"/>
                </a:cubicBezTo>
                <a:cubicBezTo>
                  <a:pt x="575" y="1177"/>
                  <a:pt x="603" y="1177"/>
                  <a:pt x="638" y="1176"/>
                </a:cubicBezTo>
                <a:lnTo>
                  <a:pt x="636" y="1144"/>
                </a:lnTo>
                <a:lnTo>
                  <a:pt x="635" y="1134"/>
                </a:lnTo>
                <a:lnTo>
                  <a:pt x="635" y="1124"/>
                </a:lnTo>
                <a:lnTo>
                  <a:pt x="635" y="1113"/>
                </a:lnTo>
                <a:cubicBezTo>
                  <a:pt x="635" y="1047"/>
                  <a:pt x="648" y="985"/>
                  <a:pt x="671" y="928"/>
                </a:cubicBezTo>
                <a:cubicBezTo>
                  <a:pt x="696" y="868"/>
                  <a:pt x="732" y="815"/>
                  <a:pt x="777" y="770"/>
                </a:cubicBezTo>
                <a:cubicBezTo>
                  <a:pt x="822" y="725"/>
                  <a:pt x="875" y="689"/>
                  <a:pt x="935" y="664"/>
                </a:cubicBezTo>
                <a:cubicBezTo>
                  <a:pt x="992" y="640"/>
                  <a:pt x="1055" y="627"/>
                  <a:pt x="1120" y="627"/>
                </a:cubicBezTo>
                <a:lnTo>
                  <a:pt x="1130" y="627"/>
                </a:lnTo>
                <a:cubicBezTo>
                  <a:pt x="1145" y="628"/>
                  <a:pt x="1161" y="629"/>
                  <a:pt x="1176" y="630"/>
                </a:cubicBezTo>
                <a:cubicBezTo>
                  <a:pt x="1177" y="603"/>
                  <a:pt x="1178" y="579"/>
                  <a:pt x="1176" y="552"/>
                </a:cubicBezTo>
              </a:path>
              <a:path w="1178" h="1177">
                <a:moveTo>
                  <a:pt x="518" y="518"/>
                </a:moveTo>
                <a:cubicBezTo>
                  <a:pt x="528" y="509"/>
                  <a:pt x="539" y="502"/>
                  <a:pt x="551" y="497"/>
                </a:cubicBezTo>
                <a:cubicBezTo>
                  <a:pt x="562" y="492"/>
                  <a:pt x="575" y="489"/>
                  <a:pt x="589" y="489"/>
                </a:cubicBezTo>
                <a:cubicBezTo>
                  <a:pt x="602" y="489"/>
                  <a:pt x="615" y="492"/>
                  <a:pt x="626" y="497"/>
                </a:cubicBezTo>
                <a:cubicBezTo>
                  <a:pt x="639" y="502"/>
                  <a:pt x="649" y="509"/>
                  <a:pt x="659" y="518"/>
                </a:cubicBezTo>
                <a:cubicBezTo>
                  <a:pt x="668" y="527"/>
                  <a:pt x="675" y="538"/>
                  <a:pt x="680" y="550"/>
                </a:cubicBezTo>
                <a:cubicBezTo>
                  <a:pt x="685" y="562"/>
                  <a:pt x="688" y="575"/>
                  <a:pt x="688" y="588"/>
                </a:cubicBezTo>
                <a:cubicBezTo>
                  <a:pt x="688" y="602"/>
                  <a:pt x="685" y="615"/>
                  <a:pt x="680" y="626"/>
                </a:cubicBezTo>
                <a:cubicBezTo>
                  <a:pt x="675" y="638"/>
                  <a:pt x="668" y="649"/>
                  <a:pt x="659" y="658"/>
                </a:cubicBezTo>
                <a:cubicBezTo>
                  <a:pt x="649" y="668"/>
                  <a:pt x="639" y="675"/>
                  <a:pt x="626" y="680"/>
                </a:cubicBezTo>
                <a:cubicBezTo>
                  <a:pt x="615" y="685"/>
                  <a:pt x="602" y="687"/>
                  <a:pt x="589" y="687"/>
                </a:cubicBezTo>
                <a:cubicBezTo>
                  <a:pt x="575" y="687"/>
                  <a:pt x="562" y="685"/>
                  <a:pt x="551" y="680"/>
                </a:cubicBezTo>
                <a:cubicBezTo>
                  <a:pt x="539" y="675"/>
                  <a:pt x="528" y="668"/>
                  <a:pt x="519" y="658"/>
                </a:cubicBezTo>
                <a:cubicBezTo>
                  <a:pt x="509" y="649"/>
                  <a:pt x="502" y="638"/>
                  <a:pt x="497" y="626"/>
                </a:cubicBezTo>
                <a:cubicBezTo>
                  <a:pt x="492" y="615"/>
                  <a:pt x="489" y="602"/>
                  <a:pt x="489" y="588"/>
                </a:cubicBezTo>
                <a:cubicBezTo>
                  <a:pt x="489" y="575"/>
                  <a:pt x="492" y="562"/>
                  <a:pt x="497" y="551"/>
                </a:cubicBezTo>
                <a:cubicBezTo>
                  <a:pt x="502" y="538"/>
                  <a:pt x="509" y="528"/>
                  <a:pt x="518" y="518"/>
                </a:cubicBezTo>
              </a:path>
              <a:path w="1178" h="1177">
                <a:moveTo>
                  <a:pt x="784" y="1144"/>
                </a:moveTo>
                <a:lnTo>
                  <a:pt x="769" y="1149"/>
                </a:lnTo>
                <a:cubicBezTo>
                  <a:pt x="756" y="1153"/>
                  <a:pt x="743" y="1157"/>
                  <a:pt x="730" y="1161"/>
                </a:cubicBezTo>
                <a:lnTo>
                  <a:pt x="730" y="1134"/>
                </a:lnTo>
                <a:cubicBezTo>
                  <a:pt x="732" y="1079"/>
                  <a:pt x="743" y="1027"/>
                  <a:pt x="763" y="980"/>
                </a:cubicBezTo>
                <a:cubicBezTo>
                  <a:pt x="784" y="930"/>
                  <a:pt x="815" y="886"/>
                  <a:pt x="852" y="848"/>
                </a:cubicBezTo>
                <a:cubicBezTo>
                  <a:pt x="889" y="811"/>
                  <a:pt x="933" y="780"/>
                  <a:pt x="982" y="758"/>
                </a:cubicBezTo>
                <a:cubicBezTo>
                  <a:pt x="1029" y="738"/>
                  <a:pt x="1081" y="725"/>
                  <a:pt x="1136" y="723"/>
                </a:cubicBezTo>
                <a:lnTo>
                  <a:pt x="1163" y="722"/>
                </a:lnTo>
                <a:cubicBezTo>
                  <a:pt x="1159" y="736"/>
                  <a:pt x="1155" y="749"/>
                  <a:pt x="1152" y="762"/>
                </a:cubicBezTo>
                <a:lnTo>
                  <a:pt x="1147" y="776"/>
                </a:lnTo>
                <a:lnTo>
                  <a:pt x="1142" y="790"/>
                </a:lnTo>
                <a:lnTo>
                  <a:pt x="1133" y="815"/>
                </a:lnTo>
                <a:lnTo>
                  <a:pt x="1120" y="816"/>
                </a:lnTo>
                <a:cubicBezTo>
                  <a:pt x="1081" y="820"/>
                  <a:pt x="1044" y="830"/>
                  <a:pt x="1010" y="846"/>
                </a:cubicBezTo>
                <a:cubicBezTo>
                  <a:pt x="976" y="863"/>
                  <a:pt x="944" y="886"/>
                  <a:pt x="917" y="913"/>
                </a:cubicBezTo>
                <a:cubicBezTo>
                  <a:pt x="890" y="940"/>
                  <a:pt x="868" y="972"/>
                  <a:pt x="852" y="1007"/>
                </a:cubicBezTo>
                <a:cubicBezTo>
                  <a:pt x="836" y="1041"/>
                  <a:pt x="826" y="1078"/>
                  <a:pt x="823" y="1117"/>
                </a:cubicBezTo>
                <a:lnTo>
                  <a:pt x="822" y="1129"/>
                </a:lnTo>
                <a:lnTo>
                  <a:pt x="797" y="1139"/>
                </a:lnTo>
                <a:lnTo>
                  <a:pt x="784" y="1144"/>
                </a:lnTo>
                <a:close/>
              </a:path>
              <a:path w="1178" h="1177">
                <a:moveTo>
                  <a:pt x="1142" y="385"/>
                </a:moveTo>
                <a:lnTo>
                  <a:pt x="1147" y="399"/>
                </a:lnTo>
                <a:cubicBezTo>
                  <a:pt x="1151" y="413"/>
                  <a:pt x="1155" y="427"/>
                  <a:pt x="1160" y="440"/>
                </a:cubicBezTo>
                <a:lnTo>
                  <a:pt x="1132" y="439"/>
                </a:lnTo>
                <a:cubicBezTo>
                  <a:pt x="1079" y="437"/>
                  <a:pt x="1029" y="425"/>
                  <a:pt x="983" y="405"/>
                </a:cubicBezTo>
                <a:cubicBezTo>
                  <a:pt x="935" y="384"/>
                  <a:pt x="892" y="354"/>
                  <a:pt x="855" y="318"/>
                </a:cubicBezTo>
                <a:cubicBezTo>
                  <a:pt x="819" y="282"/>
                  <a:pt x="789" y="240"/>
                  <a:pt x="767" y="192"/>
                </a:cubicBezTo>
                <a:cubicBezTo>
                  <a:pt x="747" y="146"/>
                  <a:pt x="734" y="96"/>
                  <a:pt x="731" y="43"/>
                </a:cubicBezTo>
                <a:lnTo>
                  <a:pt x="729" y="16"/>
                </a:lnTo>
                <a:cubicBezTo>
                  <a:pt x="743" y="20"/>
                  <a:pt x="757" y="24"/>
                  <a:pt x="770" y="28"/>
                </a:cubicBezTo>
                <a:lnTo>
                  <a:pt x="785" y="33"/>
                </a:lnTo>
                <a:lnTo>
                  <a:pt x="799" y="38"/>
                </a:lnTo>
                <a:lnTo>
                  <a:pt x="823" y="48"/>
                </a:lnTo>
                <a:lnTo>
                  <a:pt x="825" y="59"/>
                </a:lnTo>
                <a:cubicBezTo>
                  <a:pt x="829" y="96"/>
                  <a:pt x="840" y="132"/>
                  <a:pt x="856" y="164"/>
                </a:cubicBezTo>
                <a:cubicBezTo>
                  <a:pt x="872" y="197"/>
                  <a:pt x="894" y="227"/>
                  <a:pt x="920" y="253"/>
                </a:cubicBezTo>
                <a:cubicBezTo>
                  <a:pt x="946" y="278"/>
                  <a:pt x="976" y="300"/>
                  <a:pt x="1010" y="316"/>
                </a:cubicBezTo>
                <a:cubicBezTo>
                  <a:pt x="1042" y="331"/>
                  <a:pt x="1078" y="342"/>
                  <a:pt x="1115" y="346"/>
                </a:cubicBezTo>
                <a:lnTo>
                  <a:pt x="1126" y="347"/>
                </a:lnTo>
                <a:lnTo>
                  <a:pt x="1136" y="372"/>
                </a:lnTo>
                <a:lnTo>
                  <a:pt x="1142" y="385"/>
                </a:lnTo>
                <a:close/>
              </a:path>
              <a:path w="1178" h="1177">
                <a:moveTo>
                  <a:pt x="30" y="776"/>
                </a:moveTo>
                <a:lnTo>
                  <a:pt x="26" y="762"/>
                </a:lnTo>
                <a:cubicBezTo>
                  <a:pt x="22" y="749"/>
                  <a:pt x="18" y="736"/>
                  <a:pt x="14" y="722"/>
                </a:cubicBezTo>
                <a:lnTo>
                  <a:pt x="41" y="723"/>
                </a:lnTo>
                <a:cubicBezTo>
                  <a:pt x="96" y="725"/>
                  <a:pt x="148" y="737"/>
                  <a:pt x="195" y="758"/>
                </a:cubicBezTo>
                <a:cubicBezTo>
                  <a:pt x="244" y="780"/>
                  <a:pt x="288" y="811"/>
                  <a:pt x="325" y="848"/>
                </a:cubicBezTo>
                <a:cubicBezTo>
                  <a:pt x="363" y="886"/>
                  <a:pt x="393" y="930"/>
                  <a:pt x="414" y="980"/>
                </a:cubicBezTo>
                <a:cubicBezTo>
                  <a:pt x="434" y="1027"/>
                  <a:pt x="445" y="1079"/>
                  <a:pt x="447" y="1134"/>
                </a:cubicBezTo>
                <a:lnTo>
                  <a:pt x="447" y="1161"/>
                </a:lnTo>
                <a:cubicBezTo>
                  <a:pt x="434" y="1157"/>
                  <a:pt x="421" y="1153"/>
                  <a:pt x="408" y="1149"/>
                </a:cubicBezTo>
                <a:lnTo>
                  <a:pt x="394" y="1144"/>
                </a:lnTo>
                <a:lnTo>
                  <a:pt x="380" y="1139"/>
                </a:lnTo>
                <a:lnTo>
                  <a:pt x="355" y="1129"/>
                </a:lnTo>
                <a:lnTo>
                  <a:pt x="354" y="1117"/>
                </a:lnTo>
                <a:cubicBezTo>
                  <a:pt x="351" y="1078"/>
                  <a:pt x="341" y="1041"/>
                  <a:pt x="325" y="1007"/>
                </a:cubicBezTo>
                <a:cubicBezTo>
                  <a:pt x="309" y="972"/>
                  <a:pt x="287" y="940"/>
                  <a:pt x="260" y="913"/>
                </a:cubicBezTo>
                <a:cubicBezTo>
                  <a:pt x="233" y="886"/>
                  <a:pt x="202" y="863"/>
                  <a:pt x="167" y="846"/>
                </a:cubicBezTo>
                <a:cubicBezTo>
                  <a:pt x="133" y="830"/>
                  <a:pt x="96" y="820"/>
                  <a:pt x="57" y="816"/>
                </a:cubicBezTo>
                <a:lnTo>
                  <a:pt x="45" y="815"/>
                </a:lnTo>
                <a:lnTo>
                  <a:pt x="35" y="790"/>
                </a:lnTo>
                <a:lnTo>
                  <a:pt x="30" y="776"/>
                </a:lnTo>
                <a:close/>
              </a:path>
              <a:path w="1178" h="1177">
                <a:moveTo>
                  <a:pt x="393" y="33"/>
                </a:moveTo>
                <a:lnTo>
                  <a:pt x="407" y="28"/>
                </a:lnTo>
                <a:cubicBezTo>
                  <a:pt x="420" y="24"/>
                  <a:pt x="434" y="20"/>
                  <a:pt x="448" y="16"/>
                </a:cubicBezTo>
                <a:lnTo>
                  <a:pt x="446" y="43"/>
                </a:lnTo>
                <a:cubicBezTo>
                  <a:pt x="443" y="96"/>
                  <a:pt x="430" y="146"/>
                  <a:pt x="410" y="192"/>
                </a:cubicBezTo>
                <a:cubicBezTo>
                  <a:pt x="388" y="239"/>
                  <a:pt x="358" y="282"/>
                  <a:pt x="322" y="318"/>
                </a:cubicBezTo>
                <a:cubicBezTo>
                  <a:pt x="285" y="354"/>
                  <a:pt x="242" y="384"/>
                  <a:pt x="195" y="405"/>
                </a:cubicBezTo>
                <a:cubicBezTo>
                  <a:pt x="149" y="425"/>
                  <a:pt x="98" y="437"/>
                  <a:pt x="46" y="439"/>
                </a:cubicBezTo>
                <a:lnTo>
                  <a:pt x="18" y="440"/>
                </a:lnTo>
                <a:cubicBezTo>
                  <a:pt x="22" y="427"/>
                  <a:pt x="26" y="413"/>
                  <a:pt x="30" y="399"/>
                </a:cubicBezTo>
                <a:lnTo>
                  <a:pt x="35" y="385"/>
                </a:lnTo>
                <a:lnTo>
                  <a:pt x="41" y="372"/>
                </a:lnTo>
                <a:lnTo>
                  <a:pt x="51" y="347"/>
                </a:lnTo>
                <a:lnTo>
                  <a:pt x="62" y="346"/>
                </a:lnTo>
                <a:cubicBezTo>
                  <a:pt x="100" y="342"/>
                  <a:pt x="135" y="331"/>
                  <a:pt x="167" y="316"/>
                </a:cubicBezTo>
                <a:cubicBezTo>
                  <a:pt x="201" y="300"/>
                  <a:pt x="231" y="278"/>
                  <a:pt x="257" y="253"/>
                </a:cubicBezTo>
                <a:cubicBezTo>
                  <a:pt x="283" y="227"/>
                  <a:pt x="305" y="197"/>
                  <a:pt x="321" y="164"/>
                </a:cubicBezTo>
                <a:cubicBezTo>
                  <a:pt x="337" y="132"/>
                  <a:pt x="348" y="96"/>
                  <a:pt x="352" y="59"/>
                </a:cubicBezTo>
                <a:lnTo>
                  <a:pt x="354" y="48"/>
                </a:lnTo>
                <a:lnTo>
                  <a:pt x="379" y="38"/>
                </a:lnTo>
                <a:lnTo>
                  <a:pt x="393" y="33"/>
                </a:lnTo>
                <a:close/>
              </a:path>
            </a:pathLst>
          </a:cu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36511" y="9653919"/>
            <a:ext cx="1402922" cy="325523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946856" y="10033810"/>
            <a:ext cx="1377808" cy="1478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226" name="rect 226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8" name="textbox 228"/>
          <p:cNvSpPr/>
          <p:nvPr/>
        </p:nvSpPr>
        <p:spPr>
          <a:xfrm>
            <a:off x="2233079" y="4671246"/>
            <a:ext cx="15854044" cy="1561464"/>
          </a:xfrm>
          <a:prstGeom prst="rect">
            <a:avLst/>
          </a:prstGeom>
          <a:solidFill>
            <a:srgbClr val="EF412E">
              <a:alpha val="1843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66165" algn="l" rtl="0" eaLnBrk="0">
              <a:lnSpc>
                <a:spcPct val="94000"/>
              </a:lnSpc>
              <a:spcBef>
                <a:spcPts val="5"/>
              </a:spcBef>
            </a:pPr>
            <a:r>
              <a:rPr sz="6200" b="1" kern="0" spc="1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什么是稳定币：</a:t>
            </a:r>
            <a:r>
              <a:rPr sz="62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USDT</a:t>
            </a:r>
            <a:r>
              <a:rPr sz="6200" b="1" kern="0" spc="1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、</a:t>
            </a:r>
            <a:r>
              <a:rPr sz="62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USDC</a:t>
            </a:r>
            <a:r>
              <a:rPr sz="6200" b="1" kern="0" spc="1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、</a:t>
            </a:r>
            <a:r>
              <a:rPr sz="62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DAI</a:t>
            </a:r>
            <a:r>
              <a:rPr sz="6200" b="1" kern="0" spc="1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等</a:t>
            </a:r>
            <a:endParaRPr sz="6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10700704" y="6586797"/>
            <a:ext cx="7399019" cy="3201670"/>
          </a:xfrm>
          <a:prstGeom prst="roundRect">
            <a:avLst>
              <a:gd name="adj" fmla="val 6935"/>
            </a:avLst>
          </a:prstGeom>
          <a:noFill/>
          <a:ln w="12700" cap="flat">
            <a:solidFill>
              <a:srgbClr val="231815">
                <a:alpha val="85098"/>
              </a:srgbClr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4335" algn="l" rtl="0" eaLnBrk="0">
              <a:lnSpc>
                <a:spcPct val="94000"/>
              </a:lnSpc>
              <a:spcBef>
                <a:spcPts val="0"/>
              </a:spcBef>
            </a:pPr>
            <a:r>
              <a:rPr sz="5600" b="1" kern="0" spc="8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稳定币的市值</a:t>
            </a:r>
            <a:r>
              <a:rPr sz="5600" b="1" kern="0" spc="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</a:t>
            </a:r>
            <a:endParaRPr sz="5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2905" algn="l" rtl="0" eaLnBrk="0">
              <a:lnSpc>
                <a:spcPct val="95000"/>
              </a:lnSpc>
              <a:spcBef>
                <a:spcPts val="1085"/>
              </a:spcBef>
            </a:pPr>
            <a:r>
              <a:rPr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3-5年超过2万亿美金</a:t>
            </a:r>
            <a:endParaRPr sz="3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1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5145" algn="l" rtl="0" eaLnBrk="0">
              <a:lnSpc>
                <a:spcPct val="94000"/>
              </a:lnSpc>
              <a:spcBef>
                <a:spcPts val="5"/>
              </a:spcBef>
            </a:pPr>
            <a:r>
              <a:rPr sz="1900" kern="0" spc="-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（百分之1，需销毁200亿枚LGNS</a:t>
            </a:r>
            <a:r>
              <a:rPr sz="1900" kern="0" spc="-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获得200亿枚A）</a:t>
            </a:r>
            <a:endParaRPr sz="19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991954" y="6971006"/>
            <a:ext cx="1035507" cy="946797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2218791" y="6585210"/>
            <a:ext cx="7402194" cy="3204845"/>
          </a:xfrm>
          <a:prstGeom prst="roundRect">
            <a:avLst>
              <a:gd name="adj" fmla="val 6935"/>
            </a:avLst>
          </a:prstGeom>
          <a:noFill/>
          <a:ln w="9525" cap="flat">
            <a:solidFill>
              <a:srgbClr val="231815">
                <a:alpha val="85098"/>
              </a:srgbClr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3865" algn="l" rtl="0" eaLnBrk="0">
              <a:lnSpc>
                <a:spcPct val="94000"/>
              </a:lnSpc>
              <a:spcBef>
                <a:spcPts val="0"/>
              </a:spcBef>
            </a:pPr>
            <a:r>
              <a:rPr sz="5600" b="1" kern="0" spc="4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稳定币的用途   </a:t>
            </a:r>
            <a:endParaRPr sz="5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9580" algn="l" rtl="0" eaLnBrk="0">
              <a:lnSpc>
                <a:spcPct val="94000"/>
              </a:lnSpc>
              <a:spcBef>
                <a:spcPts val="5"/>
              </a:spcBef>
            </a:pPr>
            <a:r>
              <a:rPr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全球贸易的支付工具</a:t>
            </a:r>
            <a:endParaRPr sz="3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86059" y="6912991"/>
            <a:ext cx="912914" cy="1062608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729178" y="2327457"/>
            <a:ext cx="11835922" cy="1529926"/>
            <a:chOff x="0" y="0"/>
            <a:chExt cx="11835922" cy="1529926"/>
          </a:xfrm>
        </p:grpSpPr>
        <p:pic>
          <p:nvPicPr>
            <p:cNvPr id="238" name="picture 2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835922" cy="1529926"/>
            </a:xfrm>
            <a:prstGeom prst="rect">
              <a:avLst/>
            </a:prstGeom>
          </p:spPr>
        </p:pic>
        <p:sp>
          <p:nvSpPr>
            <p:cNvPr id="240" name="textbox 240"/>
            <p:cNvSpPr/>
            <p:nvPr/>
          </p:nvSpPr>
          <p:spPr>
            <a:xfrm>
              <a:off x="-12700" y="-12700"/>
              <a:ext cx="11861800" cy="1652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3640" algn="l" rtl="0" eaLnBrk="0">
                <a:lnSpc>
                  <a:spcPct val="93000"/>
                </a:lnSpc>
              </a:pPr>
              <a:r>
                <a:rPr sz="5300" b="1" kern="0" spc="-1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觉醒阶段 稳定币A</a:t>
              </a: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及隐私公链上线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242" name="textbox 242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4" name="picture 2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132693" y="8116506"/>
            <a:ext cx="6518108" cy="12696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52369" y="8116506"/>
            <a:ext cx="6518107" cy="126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picture 2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252" name="rect 25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54" name="table 254"/>
          <p:cNvGraphicFramePr>
            <a:graphicFrameLocks noGrp="1"/>
          </p:cNvGraphicFramePr>
          <p:nvPr/>
        </p:nvGraphicFramePr>
        <p:xfrm>
          <a:off x="8545423" y="5146055"/>
          <a:ext cx="4711065" cy="3852545"/>
        </p:xfrm>
        <a:graphic>
          <a:graphicData uri="http://schemas.openxmlformats.org/drawingml/2006/table">
            <a:tbl>
              <a:tblPr/>
              <a:tblGrid>
                <a:gridCol w="4711065"/>
              </a:tblGrid>
              <a:tr h="1241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117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6200" b="1" kern="0" spc="-110" dirty="0">
                          <a:solidFill>
                            <a:srgbClr val="EF412E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BNB</a:t>
                      </a:r>
                      <a:endParaRPr sz="62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158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28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244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3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上线0.1美金</a:t>
                      </a:r>
                      <a:endParaRPr sz="31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117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lang="en-US"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900</a:t>
                      </a: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美金 </a:t>
                      </a:r>
                      <a:r>
                        <a:rPr lang="en-US"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9</a:t>
                      </a: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000倍</a:t>
                      </a:r>
                      <a:endParaRPr sz="31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6" name="table 256"/>
          <p:cNvGraphicFramePr>
            <a:graphicFrameLocks noGrp="1"/>
          </p:cNvGraphicFramePr>
          <p:nvPr/>
        </p:nvGraphicFramePr>
        <p:xfrm>
          <a:off x="13716254" y="5146055"/>
          <a:ext cx="4711065" cy="3852545"/>
        </p:xfrm>
        <a:graphic>
          <a:graphicData uri="http://schemas.openxmlformats.org/drawingml/2006/table">
            <a:tbl>
              <a:tblPr/>
              <a:tblGrid>
                <a:gridCol w="4711065"/>
              </a:tblGrid>
              <a:tr h="12458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1175" algn="l" rtl="0" eaLnBrk="0">
                        <a:lnSpc>
                          <a:spcPct val="84000"/>
                        </a:lnSpc>
                      </a:pPr>
                      <a:r>
                        <a:rPr sz="6200" b="1" kern="0" spc="30" dirty="0">
                          <a:solidFill>
                            <a:srgbClr val="EF412E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Anubi</a:t>
                      </a:r>
                      <a:endParaRPr sz="62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036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30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1175" algn="l" rtl="0" eaLnBrk="0">
                        <a:lnSpc>
                          <a:spcPct val="92000"/>
                        </a:lnSpc>
                      </a:pPr>
                      <a:r>
                        <a:rPr sz="3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未来价值 不可估量</a:t>
                      </a:r>
                      <a:endParaRPr sz="31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23181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group 16"/>
          <p:cNvGrpSpPr/>
          <p:nvPr/>
        </p:nvGrpSpPr>
        <p:grpSpPr>
          <a:xfrm rot="21600000">
            <a:off x="729178" y="2327457"/>
            <a:ext cx="11835922" cy="1529926"/>
            <a:chOff x="0" y="0"/>
            <a:chExt cx="11835922" cy="1529926"/>
          </a:xfrm>
        </p:grpSpPr>
        <p:pic>
          <p:nvPicPr>
            <p:cNvPr id="258" name="picture 2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1835922" cy="1529926"/>
            </a:xfrm>
            <a:prstGeom prst="rect">
              <a:avLst/>
            </a:prstGeom>
          </p:spPr>
        </p:pic>
        <p:sp>
          <p:nvSpPr>
            <p:cNvPr id="260" name="textbox 260"/>
            <p:cNvSpPr/>
            <p:nvPr/>
          </p:nvSpPr>
          <p:spPr>
            <a:xfrm>
              <a:off x="-12700" y="-12700"/>
              <a:ext cx="11861800" cy="1652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3640" algn="l" rtl="0" eaLnBrk="0">
                <a:lnSpc>
                  <a:spcPct val="93000"/>
                </a:lnSpc>
              </a:pPr>
              <a:r>
                <a:rPr sz="5300" b="1" kern="0" spc="-1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觉醒阶段 稳定币A</a:t>
              </a: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及隐私公链上线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262" name="textbox 262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64" name="picture 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1825028" y="6471970"/>
            <a:ext cx="5622925" cy="671194"/>
          </a:xfrm>
          <a:prstGeom prst="rect">
            <a:avLst/>
          </a:prstGeom>
          <a:solidFill>
            <a:srgbClr val="EF412E">
              <a:alpha val="1960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0" algn="l" rtl="0" eaLnBrk="0">
              <a:lnSpc>
                <a:spcPct val="93000"/>
              </a:lnSpc>
              <a:spcBef>
                <a:spcPts val="5"/>
              </a:spcBef>
              <a:tabLst>
                <a:tab pos="599440" algn="l"/>
              </a:tabLst>
            </a:pP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33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销毁</a:t>
            </a: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LGNS</a:t>
            </a:r>
            <a:r>
              <a:rPr sz="33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获得价值锚定</a:t>
            </a:r>
            <a:endParaRPr sz="3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68" name="picture 2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5045" y="6728200"/>
            <a:ext cx="158242" cy="158242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1825028" y="8253564"/>
            <a:ext cx="5622925" cy="671194"/>
          </a:xfrm>
          <a:prstGeom prst="rect">
            <a:avLst/>
          </a:prstGeom>
          <a:solidFill>
            <a:srgbClr val="EF412E">
              <a:alpha val="1960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0" algn="l" rtl="0" eaLnBrk="0">
              <a:lnSpc>
                <a:spcPct val="94000"/>
              </a:lnSpc>
              <a:spcBef>
                <a:spcPts val="0"/>
              </a:spcBef>
              <a:tabLst>
                <a:tab pos="602615" algn="l"/>
              </a:tabLst>
            </a:pP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3300" kern="0" spc="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挖取公链代币等</a:t>
            </a:r>
            <a:endParaRPr sz="3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72" name="picture 2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05045" y="8509789"/>
            <a:ext cx="158242" cy="158241"/>
          </a:xfrm>
          <a:prstGeom prst="rect">
            <a:avLst/>
          </a:prstGeom>
        </p:spPr>
      </p:pic>
      <p:sp>
        <p:nvSpPr>
          <p:cNvPr id="274" name="textbox 274"/>
          <p:cNvSpPr/>
          <p:nvPr/>
        </p:nvSpPr>
        <p:spPr>
          <a:xfrm>
            <a:off x="1825028" y="7362773"/>
            <a:ext cx="5622925" cy="671194"/>
          </a:xfrm>
          <a:prstGeom prst="rect">
            <a:avLst/>
          </a:prstGeom>
          <a:solidFill>
            <a:srgbClr val="EF412E">
              <a:alpha val="19215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8150" algn="l" rtl="0" eaLnBrk="0">
              <a:lnSpc>
                <a:spcPct val="93000"/>
              </a:lnSpc>
              <a:spcBef>
                <a:spcPts val="0"/>
              </a:spcBef>
              <a:tabLst>
                <a:tab pos="636905" algn="l"/>
              </a:tabLst>
            </a:pPr>
            <a:r>
              <a:rPr sz="3300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3300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匿名隐私</a:t>
            </a:r>
            <a:endParaRPr sz="3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05045" y="7618995"/>
            <a:ext cx="158242" cy="158242"/>
          </a:xfrm>
          <a:prstGeom prst="rect">
            <a:avLst/>
          </a:prstGeom>
        </p:spPr>
      </p:pic>
      <p:sp>
        <p:nvSpPr>
          <p:cNvPr id="278" name="textbox 278"/>
          <p:cNvSpPr/>
          <p:nvPr/>
        </p:nvSpPr>
        <p:spPr>
          <a:xfrm>
            <a:off x="8792939" y="6565557"/>
            <a:ext cx="4216400" cy="833119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0825" algn="l" rtl="0" eaLnBrk="0">
              <a:lnSpc>
                <a:spcPct val="92000"/>
              </a:lnSpc>
              <a:spcBef>
                <a:spcPts val="0"/>
              </a:spcBef>
            </a:pPr>
            <a:r>
              <a:rPr sz="4500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总量2亿枚</a:t>
            </a:r>
            <a:endParaRPr sz="45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280" name="textbox 280"/>
          <p:cNvSpPr/>
          <p:nvPr/>
        </p:nvSpPr>
        <p:spPr>
          <a:xfrm>
            <a:off x="13963733" y="6565557"/>
            <a:ext cx="4216400" cy="833119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635" algn="l" rtl="0" eaLnBrk="0">
              <a:lnSpc>
                <a:spcPct val="92000"/>
              </a:lnSpc>
              <a:spcBef>
                <a:spcPts val="0"/>
              </a:spcBef>
            </a:pPr>
            <a:r>
              <a:rPr sz="4500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总量2100万枚</a:t>
            </a:r>
            <a:endParaRPr sz="45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1899916" y="5147544"/>
            <a:ext cx="4923790" cy="835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57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稳定币A的优势</a:t>
            </a:r>
            <a:endParaRPr sz="57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picture 2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11643" cy="11430000"/>
          </a:xfrm>
          <a:prstGeom prst="rect">
            <a:avLst/>
          </a:prstGeom>
        </p:spPr>
      </p:pic>
      <p:sp>
        <p:nvSpPr>
          <p:cNvPr id="286" name="rect 286"/>
          <p:cNvSpPr/>
          <p:nvPr/>
        </p:nvSpPr>
        <p:spPr>
          <a:xfrm>
            <a:off x="1059583" y="0"/>
            <a:ext cx="18184139" cy="853988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8" name="picture 2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104021" y="63471"/>
            <a:ext cx="6716646" cy="7184967"/>
          </a:xfrm>
          <a:prstGeom prst="rect">
            <a:avLst/>
          </a:prstGeom>
        </p:spPr>
      </p:pic>
      <p:sp>
        <p:nvSpPr>
          <p:cNvPr id="290" name="textbox 290"/>
          <p:cNvSpPr/>
          <p:nvPr/>
        </p:nvSpPr>
        <p:spPr>
          <a:xfrm>
            <a:off x="1858573" y="3018628"/>
            <a:ext cx="10453369" cy="4253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780" algn="l" rtl="0" eaLnBrk="0">
              <a:lnSpc>
                <a:spcPct val="94000"/>
              </a:lnSpc>
            </a:pPr>
            <a:r>
              <a:rPr sz="9200" b="1" kern="0" spc="-1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永恒阶段</a:t>
            </a:r>
            <a:endParaRPr sz="9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2385" indent="-20320" algn="l" rtl="0" eaLnBrk="0">
              <a:lnSpc>
                <a:spcPct val="109000"/>
              </a:lnSpc>
              <a:spcBef>
                <a:spcPts val="1120"/>
              </a:spcBef>
            </a:pPr>
            <a:r>
              <a:rPr sz="3700" kern="0" spc="-1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跨链交易、借贷协议、元宇宙、RWA资产数字化、</a:t>
            </a:r>
            <a:r>
              <a:rPr sz="3700" kern="0" spc="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3700" kern="0" spc="10" dirty="0">
                <a:solidFill>
                  <a:srgbClr val="E60012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隐私社交平台、稳定币A应用落地等等</a:t>
            </a:r>
            <a:endParaRPr sz="37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515" algn="l" rtl="0" eaLnBrk="0">
              <a:lnSpc>
                <a:spcPct val="84000"/>
              </a:lnSpc>
              <a:spcBef>
                <a:spcPts val="840"/>
              </a:spcBef>
            </a:pPr>
            <a:r>
              <a:rPr sz="28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Awakening</a:t>
            </a:r>
            <a:r>
              <a:rPr sz="2800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Phase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325" algn="l" rtl="0" eaLnBrk="0">
              <a:lnSpc>
                <a:spcPts val="3695"/>
              </a:lnSpc>
            </a:pP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Stablecoin A and</a:t>
            </a:r>
            <a:r>
              <a:rPr sz="2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priva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cy</a:t>
            </a:r>
            <a:r>
              <a:rPr sz="28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public chain</a:t>
            </a:r>
            <a:r>
              <a:rPr sz="28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launched</a:t>
            </a:r>
            <a:endParaRPr sz="2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1919621" y="1106219"/>
            <a:ext cx="1494789" cy="1494789"/>
          </a:xfrm>
          <a:prstGeom prst="rect">
            <a:avLst/>
          </a:prstGeom>
          <a:solidFill>
            <a:srgbClr val="E6001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0840" algn="l" rtl="0" eaLnBrk="0">
              <a:lnSpc>
                <a:spcPct val="86000"/>
              </a:lnSpc>
              <a:spcBef>
                <a:spcPts val="5"/>
              </a:spcBef>
            </a:pPr>
            <a:r>
              <a:rPr sz="8300" b="1" kern="0" spc="-4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8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1084474" y="9706681"/>
            <a:ext cx="4518659" cy="528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3900" kern="0" spc="5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3900" kern="0" spc="59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900" kern="0" spc="52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</a:t>
            </a:r>
            <a:endParaRPr sz="3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6" name="path 296"/>
          <p:cNvSpPr/>
          <p:nvPr/>
        </p:nvSpPr>
        <p:spPr>
          <a:xfrm>
            <a:off x="17047747" y="9568188"/>
            <a:ext cx="748182" cy="747877"/>
          </a:xfrm>
          <a:custGeom>
            <a:avLst/>
            <a:gdLst/>
            <a:ahLst/>
            <a:cxnLst/>
            <a:rect l="0" t="0" r="0" b="0"/>
            <a:pathLst>
              <a:path w="1178" h="1177">
                <a:moveTo>
                  <a:pt x="808" y="627"/>
                </a:moveTo>
                <a:cubicBezTo>
                  <a:pt x="773" y="650"/>
                  <a:pt x="741" y="676"/>
                  <a:pt x="712" y="705"/>
                </a:cubicBezTo>
                <a:cubicBezTo>
                  <a:pt x="683" y="734"/>
                  <a:pt x="657" y="766"/>
                  <a:pt x="635" y="801"/>
                </a:cubicBezTo>
                <a:cubicBezTo>
                  <a:pt x="617" y="828"/>
                  <a:pt x="601" y="857"/>
                  <a:pt x="589" y="887"/>
                </a:cubicBezTo>
                <a:cubicBezTo>
                  <a:pt x="576" y="857"/>
                  <a:pt x="560" y="828"/>
                  <a:pt x="543" y="801"/>
                </a:cubicBezTo>
                <a:cubicBezTo>
                  <a:pt x="520" y="766"/>
                  <a:pt x="494" y="734"/>
                  <a:pt x="465" y="705"/>
                </a:cubicBezTo>
                <a:cubicBezTo>
                  <a:pt x="436" y="676"/>
                  <a:pt x="404" y="650"/>
                  <a:pt x="369" y="627"/>
                </a:cubicBezTo>
                <a:cubicBezTo>
                  <a:pt x="342" y="610"/>
                  <a:pt x="313" y="594"/>
                  <a:pt x="282" y="581"/>
                </a:cubicBezTo>
                <a:cubicBezTo>
                  <a:pt x="313" y="568"/>
                  <a:pt x="342" y="553"/>
                  <a:pt x="369" y="535"/>
                </a:cubicBezTo>
                <a:cubicBezTo>
                  <a:pt x="404" y="513"/>
                  <a:pt x="436" y="487"/>
                  <a:pt x="465" y="458"/>
                </a:cubicBezTo>
                <a:cubicBezTo>
                  <a:pt x="494" y="429"/>
                  <a:pt x="520" y="397"/>
                  <a:pt x="543" y="362"/>
                </a:cubicBezTo>
                <a:cubicBezTo>
                  <a:pt x="560" y="335"/>
                  <a:pt x="576" y="305"/>
                  <a:pt x="589" y="275"/>
                </a:cubicBezTo>
                <a:cubicBezTo>
                  <a:pt x="601" y="306"/>
                  <a:pt x="617" y="335"/>
                  <a:pt x="635" y="362"/>
                </a:cubicBezTo>
                <a:cubicBezTo>
                  <a:pt x="657" y="397"/>
                  <a:pt x="683" y="429"/>
                  <a:pt x="712" y="458"/>
                </a:cubicBezTo>
                <a:cubicBezTo>
                  <a:pt x="741" y="487"/>
                  <a:pt x="773" y="513"/>
                  <a:pt x="808" y="535"/>
                </a:cubicBezTo>
                <a:cubicBezTo>
                  <a:pt x="835" y="553"/>
                  <a:pt x="864" y="568"/>
                  <a:pt x="895" y="581"/>
                </a:cubicBezTo>
                <a:cubicBezTo>
                  <a:pt x="864" y="594"/>
                  <a:pt x="835" y="610"/>
                  <a:pt x="808" y="627"/>
                </a:cubicBezTo>
                <a:moveTo>
                  <a:pt x="1176" y="552"/>
                </a:moveTo>
                <a:cubicBezTo>
                  <a:pt x="1176" y="546"/>
                  <a:pt x="1176" y="539"/>
                  <a:pt x="1175" y="533"/>
                </a:cubicBezTo>
                <a:lnTo>
                  <a:pt x="1138" y="535"/>
                </a:lnTo>
                <a:lnTo>
                  <a:pt x="1129" y="535"/>
                </a:lnTo>
                <a:lnTo>
                  <a:pt x="1120" y="535"/>
                </a:lnTo>
                <a:cubicBezTo>
                  <a:pt x="1055" y="535"/>
                  <a:pt x="992" y="522"/>
                  <a:pt x="935" y="498"/>
                </a:cubicBezTo>
                <a:cubicBezTo>
                  <a:pt x="875" y="474"/>
                  <a:pt x="822" y="438"/>
                  <a:pt x="777" y="393"/>
                </a:cubicBezTo>
                <a:cubicBezTo>
                  <a:pt x="732" y="348"/>
                  <a:pt x="696" y="295"/>
                  <a:pt x="671" y="235"/>
                </a:cubicBezTo>
                <a:cubicBezTo>
                  <a:pt x="648" y="178"/>
                  <a:pt x="635" y="115"/>
                  <a:pt x="635" y="50"/>
                </a:cubicBezTo>
                <a:lnTo>
                  <a:pt x="635" y="35"/>
                </a:lnTo>
                <a:lnTo>
                  <a:pt x="637" y="1"/>
                </a:lnTo>
                <a:cubicBezTo>
                  <a:pt x="602" y="0"/>
                  <a:pt x="575" y="0"/>
                  <a:pt x="541" y="1"/>
                </a:cubicBezTo>
                <a:lnTo>
                  <a:pt x="542" y="35"/>
                </a:lnTo>
                <a:lnTo>
                  <a:pt x="543" y="50"/>
                </a:lnTo>
                <a:cubicBezTo>
                  <a:pt x="543" y="115"/>
                  <a:pt x="529" y="178"/>
                  <a:pt x="506" y="235"/>
                </a:cubicBezTo>
                <a:cubicBezTo>
                  <a:pt x="481" y="295"/>
                  <a:pt x="445" y="348"/>
                  <a:pt x="400" y="393"/>
                </a:cubicBezTo>
                <a:cubicBezTo>
                  <a:pt x="355" y="438"/>
                  <a:pt x="302" y="474"/>
                  <a:pt x="242" y="498"/>
                </a:cubicBezTo>
                <a:cubicBezTo>
                  <a:pt x="185" y="522"/>
                  <a:pt x="123" y="535"/>
                  <a:pt x="57" y="535"/>
                </a:cubicBezTo>
                <a:lnTo>
                  <a:pt x="48" y="535"/>
                </a:lnTo>
                <a:cubicBezTo>
                  <a:pt x="32" y="535"/>
                  <a:pt x="17" y="534"/>
                  <a:pt x="2" y="532"/>
                </a:cubicBezTo>
                <a:cubicBezTo>
                  <a:pt x="1" y="551"/>
                  <a:pt x="0" y="570"/>
                  <a:pt x="0" y="589"/>
                </a:cubicBezTo>
                <a:lnTo>
                  <a:pt x="0" y="604"/>
                </a:lnTo>
                <a:lnTo>
                  <a:pt x="1" y="630"/>
                </a:lnTo>
                <a:cubicBezTo>
                  <a:pt x="16" y="629"/>
                  <a:pt x="32" y="628"/>
                  <a:pt x="48" y="627"/>
                </a:cubicBezTo>
                <a:lnTo>
                  <a:pt x="57" y="627"/>
                </a:lnTo>
                <a:cubicBezTo>
                  <a:pt x="123" y="627"/>
                  <a:pt x="185" y="640"/>
                  <a:pt x="242" y="664"/>
                </a:cubicBezTo>
                <a:cubicBezTo>
                  <a:pt x="302" y="689"/>
                  <a:pt x="355" y="725"/>
                  <a:pt x="400" y="770"/>
                </a:cubicBezTo>
                <a:cubicBezTo>
                  <a:pt x="445" y="815"/>
                  <a:pt x="481" y="868"/>
                  <a:pt x="506" y="928"/>
                </a:cubicBezTo>
                <a:cubicBezTo>
                  <a:pt x="529" y="985"/>
                  <a:pt x="543" y="1047"/>
                  <a:pt x="543" y="1113"/>
                </a:cubicBezTo>
                <a:lnTo>
                  <a:pt x="542" y="1124"/>
                </a:lnTo>
                <a:lnTo>
                  <a:pt x="542" y="1134"/>
                </a:lnTo>
                <a:cubicBezTo>
                  <a:pt x="541" y="1148"/>
                  <a:pt x="540" y="1162"/>
                  <a:pt x="539" y="1176"/>
                </a:cubicBezTo>
                <a:cubicBezTo>
                  <a:pt x="575" y="1177"/>
                  <a:pt x="603" y="1177"/>
                  <a:pt x="638" y="1176"/>
                </a:cubicBezTo>
                <a:lnTo>
                  <a:pt x="636" y="1144"/>
                </a:lnTo>
                <a:lnTo>
                  <a:pt x="635" y="1134"/>
                </a:lnTo>
                <a:lnTo>
                  <a:pt x="635" y="1124"/>
                </a:lnTo>
                <a:lnTo>
                  <a:pt x="635" y="1113"/>
                </a:lnTo>
                <a:cubicBezTo>
                  <a:pt x="635" y="1047"/>
                  <a:pt x="648" y="985"/>
                  <a:pt x="671" y="928"/>
                </a:cubicBezTo>
                <a:cubicBezTo>
                  <a:pt x="696" y="868"/>
                  <a:pt x="732" y="815"/>
                  <a:pt x="777" y="770"/>
                </a:cubicBezTo>
                <a:cubicBezTo>
                  <a:pt x="822" y="725"/>
                  <a:pt x="875" y="689"/>
                  <a:pt x="935" y="664"/>
                </a:cubicBezTo>
                <a:cubicBezTo>
                  <a:pt x="992" y="640"/>
                  <a:pt x="1055" y="627"/>
                  <a:pt x="1120" y="627"/>
                </a:cubicBezTo>
                <a:lnTo>
                  <a:pt x="1130" y="627"/>
                </a:lnTo>
                <a:cubicBezTo>
                  <a:pt x="1145" y="628"/>
                  <a:pt x="1161" y="629"/>
                  <a:pt x="1176" y="630"/>
                </a:cubicBezTo>
                <a:cubicBezTo>
                  <a:pt x="1177" y="603"/>
                  <a:pt x="1178" y="579"/>
                  <a:pt x="1176" y="552"/>
                </a:cubicBezTo>
              </a:path>
              <a:path w="1178" h="1177">
                <a:moveTo>
                  <a:pt x="518" y="518"/>
                </a:moveTo>
                <a:cubicBezTo>
                  <a:pt x="528" y="509"/>
                  <a:pt x="539" y="502"/>
                  <a:pt x="551" y="497"/>
                </a:cubicBezTo>
                <a:cubicBezTo>
                  <a:pt x="562" y="492"/>
                  <a:pt x="575" y="489"/>
                  <a:pt x="589" y="489"/>
                </a:cubicBezTo>
                <a:cubicBezTo>
                  <a:pt x="602" y="489"/>
                  <a:pt x="615" y="492"/>
                  <a:pt x="626" y="497"/>
                </a:cubicBezTo>
                <a:cubicBezTo>
                  <a:pt x="639" y="502"/>
                  <a:pt x="649" y="509"/>
                  <a:pt x="659" y="518"/>
                </a:cubicBezTo>
                <a:cubicBezTo>
                  <a:pt x="668" y="527"/>
                  <a:pt x="675" y="538"/>
                  <a:pt x="680" y="550"/>
                </a:cubicBezTo>
                <a:cubicBezTo>
                  <a:pt x="685" y="562"/>
                  <a:pt x="688" y="575"/>
                  <a:pt x="688" y="588"/>
                </a:cubicBezTo>
                <a:cubicBezTo>
                  <a:pt x="688" y="602"/>
                  <a:pt x="685" y="615"/>
                  <a:pt x="680" y="626"/>
                </a:cubicBezTo>
                <a:cubicBezTo>
                  <a:pt x="675" y="638"/>
                  <a:pt x="668" y="649"/>
                  <a:pt x="659" y="658"/>
                </a:cubicBezTo>
                <a:cubicBezTo>
                  <a:pt x="649" y="668"/>
                  <a:pt x="639" y="675"/>
                  <a:pt x="626" y="680"/>
                </a:cubicBezTo>
                <a:cubicBezTo>
                  <a:pt x="615" y="685"/>
                  <a:pt x="602" y="687"/>
                  <a:pt x="589" y="687"/>
                </a:cubicBezTo>
                <a:cubicBezTo>
                  <a:pt x="575" y="687"/>
                  <a:pt x="562" y="685"/>
                  <a:pt x="551" y="680"/>
                </a:cubicBezTo>
                <a:cubicBezTo>
                  <a:pt x="539" y="675"/>
                  <a:pt x="528" y="668"/>
                  <a:pt x="519" y="658"/>
                </a:cubicBezTo>
                <a:cubicBezTo>
                  <a:pt x="509" y="649"/>
                  <a:pt x="502" y="638"/>
                  <a:pt x="497" y="626"/>
                </a:cubicBezTo>
                <a:cubicBezTo>
                  <a:pt x="492" y="615"/>
                  <a:pt x="489" y="602"/>
                  <a:pt x="489" y="588"/>
                </a:cubicBezTo>
                <a:cubicBezTo>
                  <a:pt x="489" y="575"/>
                  <a:pt x="492" y="562"/>
                  <a:pt x="497" y="551"/>
                </a:cubicBezTo>
                <a:cubicBezTo>
                  <a:pt x="502" y="538"/>
                  <a:pt x="509" y="528"/>
                  <a:pt x="518" y="518"/>
                </a:cubicBezTo>
              </a:path>
              <a:path w="1178" h="1177">
                <a:moveTo>
                  <a:pt x="784" y="1144"/>
                </a:moveTo>
                <a:lnTo>
                  <a:pt x="769" y="1149"/>
                </a:lnTo>
                <a:cubicBezTo>
                  <a:pt x="756" y="1153"/>
                  <a:pt x="743" y="1157"/>
                  <a:pt x="730" y="1161"/>
                </a:cubicBezTo>
                <a:lnTo>
                  <a:pt x="730" y="1134"/>
                </a:lnTo>
                <a:cubicBezTo>
                  <a:pt x="732" y="1079"/>
                  <a:pt x="743" y="1027"/>
                  <a:pt x="763" y="980"/>
                </a:cubicBezTo>
                <a:cubicBezTo>
                  <a:pt x="784" y="930"/>
                  <a:pt x="815" y="886"/>
                  <a:pt x="852" y="848"/>
                </a:cubicBezTo>
                <a:cubicBezTo>
                  <a:pt x="889" y="811"/>
                  <a:pt x="933" y="780"/>
                  <a:pt x="982" y="758"/>
                </a:cubicBezTo>
                <a:cubicBezTo>
                  <a:pt x="1029" y="738"/>
                  <a:pt x="1081" y="725"/>
                  <a:pt x="1136" y="723"/>
                </a:cubicBezTo>
                <a:lnTo>
                  <a:pt x="1163" y="722"/>
                </a:lnTo>
                <a:cubicBezTo>
                  <a:pt x="1159" y="736"/>
                  <a:pt x="1155" y="749"/>
                  <a:pt x="1152" y="762"/>
                </a:cubicBezTo>
                <a:lnTo>
                  <a:pt x="1147" y="776"/>
                </a:lnTo>
                <a:lnTo>
                  <a:pt x="1142" y="790"/>
                </a:lnTo>
                <a:lnTo>
                  <a:pt x="1133" y="815"/>
                </a:lnTo>
                <a:lnTo>
                  <a:pt x="1120" y="816"/>
                </a:lnTo>
                <a:cubicBezTo>
                  <a:pt x="1081" y="820"/>
                  <a:pt x="1044" y="830"/>
                  <a:pt x="1010" y="846"/>
                </a:cubicBezTo>
                <a:cubicBezTo>
                  <a:pt x="976" y="863"/>
                  <a:pt x="944" y="886"/>
                  <a:pt x="917" y="913"/>
                </a:cubicBezTo>
                <a:cubicBezTo>
                  <a:pt x="890" y="940"/>
                  <a:pt x="868" y="972"/>
                  <a:pt x="852" y="1007"/>
                </a:cubicBezTo>
                <a:cubicBezTo>
                  <a:pt x="836" y="1041"/>
                  <a:pt x="826" y="1078"/>
                  <a:pt x="823" y="1117"/>
                </a:cubicBezTo>
                <a:lnTo>
                  <a:pt x="822" y="1129"/>
                </a:lnTo>
                <a:lnTo>
                  <a:pt x="797" y="1139"/>
                </a:lnTo>
                <a:lnTo>
                  <a:pt x="784" y="1144"/>
                </a:lnTo>
                <a:close/>
              </a:path>
              <a:path w="1178" h="1177">
                <a:moveTo>
                  <a:pt x="1142" y="385"/>
                </a:moveTo>
                <a:lnTo>
                  <a:pt x="1147" y="399"/>
                </a:lnTo>
                <a:cubicBezTo>
                  <a:pt x="1151" y="413"/>
                  <a:pt x="1155" y="427"/>
                  <a:pt x="1160" y="440"/>
                </a:cubicBezTo>
                <a:lnTo>
                  <a:pt x="1132" y="439"/>
                </a:lnTo>
                <a:cubicBezTo>
                  <a:pt x="1079" y="437"/>
                  <a:pt x="1029" y="425"/>
                  <a:pt x="983" y="405"/>
                </a:cubicBezTo>
                <a:cubicBezTo>
                  <a:pt x="935" y="384"/>
                  <a:pt x="892" y="354"/>
                  <a:pt x="855" y="318"/>
                </a:cubicBezTo>
                <a:cubicBezTo>
                  <a:pt x="819" y="282"/>
                  <a:pt x="789" y="240"/>
                  <a:pt x="767" y="192"/>
                </a:cubicBezTo>
                <a:cubicBezTo>
                  <a:pt x="747" y="146"/>
                  <a:pt x="734" y="96"/>
                  <a:pt x="731" y="43"/>
                </a:cubicBezTo>
                <a:lnTo>
                  <a:pt x="729" y="16"/>
                </a:lnTo>
                <a:cubicBezTo>
                  <a:pt x="743" y="20"/>
                  <a:pt x="757" y="24"/>
                  <a:pt x="770" y="28"/>
                </a:cubicBezTo>
                <a:lnTo>
                  <a:pt x="785" y="33"/>
                </a:lnTo>
                <a:lnTo>
                  <a:pt x="799" y="38"/>
                </a:lnTo>
                <a:lnTo>
                  <a:pt x="823" y="48"/>
                </a:lnTo>
                <a:lnTo>
                  <a:pt x="825" y="59"/>
                </a:lnTo>
                <a:cubicBezTo>
                  <a:pt x="829" y="96"/>
                  <a:pt x="840" y="132"/>
                  <a:pt x="856" y="164"/>
                </a:cubicBezTo>
                <a:cubicBezTo>
                  <a:pt x="872" y="197"/>
                  <a:pt x="894" y="227"/>
                  <a:pt x="920" y="253"/>
                </a:cubicBezTo>
                <a:cubicBezTo>
                  <a:pt x="946" y="278"/>
                  <a:pt x="976" y="300"/>
                  <a:pt x="1010" y="316"/>
                </a:cubicBezTo>
                <a:cubicBezTo>
                  <a:pt x="1042" y="331"/>
                  <a:pt x="1078" y="342"/>
                  <a:pt x="1115" y="346"/>
                </a:cubicBezTo>
                <a:lnTo>
                  <a:pt x="1126" y="347"/>
                </a:lnTo>
                <a:lnTo>
                  <a:pt x="1136" y="372"/>
                </a:lnTo>
                <a:lnTo>
                  <a:pt x="1142" y="385"/>
                </a:lnTo>
                <a:close/>
              </a:path>
              <a:path w="1178" h="1177">
                <a:moveTo>
                  <a:pt x="30" y="776"/>
                </a:moveTo>
                <a:lnTo>
                  <a:pt x="26" y="762"/>
                </a:lnTo>
                <a:cubicBezTo>
                  <a:pt x="22" y="749"/>
                  <a:pt x="18" y="736"/>
                  <a:pt x="14" y="722"/>
                </a:cubicBezTo>
                <a:lnTo>
                  <a:pt x="41" y="723"/>
                </a:lnTo>
                <a:cubicBezTo>
                  <a:pt x="96" y="725"/>
                  <a:pt x="148" y="737"/>
                  <a:pt x="195" y="758"/>
                </a:cubicBezTo>
                <a:cubicBezTo>
                  <a:pt x="244" y="780"/>
                  <a:pt x="288" y="811"/>
                  <a:pt x="325" y="848"/>
                </a:cubicBezTo>
                <a:cubicBezTo>
                  <a:pt x="363" y="886"/>
                  <a:pt x="393" y="930"/>
                  <a:pt x="414" y="980"/>
                </a:cubicBezTo>
                <a:cubicBezTo>
                  <a:pt x="434" y="1027"/>
                  <a:pt x="445" y="1079"/>
                  <a:pt x="447" y="1134"/>
                </a:cubicBezTo>
                <a:lnTo>
                  <a:pt x="447" y="1161"/>
                </a:lnTo>
                <a:cubicBezTo>
                  <a:pt x="434" y="1157"/>
                  <a:pt x="421" y="1153"/>
                  <a:pt x="408" y="1149"/>
                </a:cubicBezTo>
                <a:lnTo>
                  <a:pt x="394" y="1144"/>
                </a:lnTo>
                <a:lnTo>
                  <a:pt x="380" y="1139"/>
                </a:lnTo>
                <a:lnTo>
                  <a:pt x="355" y="1129"/>
                </a:lnTo>
                <a:lnTo>
                  <a:pt x="354" y="1117"/>
                </a:lnTo>
                <a:cubicBezTo>
                  <a:pt x="351" y="1078"/>
                  <a:pt x="341" y="1041"/>
                  <a:pt x="325" y="1007"/>
                </a:cubicBezTo>
                <a:cubicBezTo>
                  <a:pt x="309" y="972"/>
                  <a:pt x="287" y="940"/>
                  <a:pt x="260" y="913"/>
                </a:cubicBezTo>
                <a:cubicBezTo>
                  <a:pt x="233" y="886"/>
                  <a:pt x="202" y="863"/>
                  <a:pt x="167" y="846"/>
                </a:cubicBezTo>
                <a:cubicBezTo>
                  <a:pt x="133" y="830"/>
                  <a:pt x="96" y="820"/>
                  <a:pt x="57" y="816"/>
                </a:cubicBezTo>
                <a:lnTo>
                  <a:pt x="45" y="815"/>
                </a:lnTo>
                <a:lnTo>
                  <a:pt x="35" y="790"/>
                </a:lnTo>
                <a:lnTo>
                  <a:pt x="30" y="776"/>
                </a:lnTo>
                <a:close/>
              </a:path>
              <a:path w="1178" h="1177">
                <a:moveTo>
                  <a:pt x="393" y="33"/>
                </a:moveTo>
                <a:lnTo>
                  <a:pt x="407" y="28"/>
                </a:lnTo>
                <a:cubicBezTo>
                  <a:pt x="420" y="24"/>
                  <a:pt x="434" y="20"/>
                  <a:pt x="448" y="16"/>
                </a:cubicBezTo>
                <a:lnTo>
                  <a:pt x="446" y="43"/>
                </a:lnTo>
                <a:cubicBezTo>
                  <a:pt x="443" y="96"/>
                  <a:pt x="430" y="146"/>
                  <a:pt x="410" y="192"/>
                </a:cubicBezTo>
                <a:cubicBezTo>
                  <a:pt x="388" y="239"/>
                  <a:pt x="358" y="282"/>
                  <a:pt x="322" y="318"/>
                </a:cubicBezTo>
                <a:cubicBezTo>
                  <a:pt x="285" y="354"/>
                  <a:pt x="242" y="384"/>
                  <a:pt x="195" y="405"/>
                </a:cubicBezTo>
                <a:cubicBezTo>
                  <a:pt x="149" y="425"/>
                  <a:pt x="98" y="437"/>
                  <a:pt x="46" y="439"/>
                </a:cubicBezTo>
                <a:lnTo>
                  <a:pt x="18" y="440"/>
                </a:lnTo>
                <a:cubicBezTo>
                  <a:pt x="22" y="427"/>
                  <a:pt x="26" y="413"/>
                  <a:pt x="30" y="399"/>
                </a:cubicBezTo>
                <a:lnTo>
                  <a:pt x="35" y="385"/>
                </a:lnTo>
                <a:lnTo>
                  <a:pt x="41" y="372"/>
                </a:lnTo>
                <a:lnTo>
                  <a:pt x="51" y="347"/>
                </a:lnTo>
                <a:lnTo>
                  <a:pt x="62" y="346"/>
                </a:lnTo>
                <a:cubicBezTo>
                  <a:pt x="100" y="342"/>
                  <a:pt x="135" y="331"/>
                  <a:pt x="167" y="316"/>
                </a:cubicBezTo>
                <a:cubicBezTo>
                  <a:pt x="201" y="300"/>
                  <a:pt x="231" y="278"/>
                  <a:pt x="257" y="253"/>
                </a:cubicBezTo>
                <a:cubicBezTo>
                  <a:pt x="283" y="227"/>
                  <a:pt x="305" y="197"/>
                  <a:pt x="321" y="164"/>
                </a:cubicBezTo>
                <a:cubicBezTo>
                  <a:pt x="337" y="132"/>
                  <a:pt x="348" y="96"/>
                  <a:pt x="352" y="59"/>
                </a:cubicBezTo>
                <a:lnTo>
                  <a:pt x="354" y="48"/>
                </a:lnTo>
                <a:lnTo>
                  <a:pt x="379" y="38"/>
                </a:lnTo>
                <a:lnTo>
                  <a:pt x="393" y="33"/>
                </a:lnTo>
                <a:close/>
              </a:path>
            </a:pathLst>
          </a:cu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7936511" y="9653919"/>
            <a:ext cx="1402922" cy="325523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946856" y="10033810"/>
            <a:ext cx="1377808" cy="1478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04" name="rect 304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06" name="table 306"/>
          <p:cNvGraphicFramePr>
            <a:graphicFrameLocks noGrp="1"/>
          </p:cNvGraphicFramePr>
          <p:nvPr/>
        </p:nvGraphicFramePr>
        <p:xfrm>
          <a:off x="13741506" y="5040008"/>
          <a:ext cx="4635500" cy="4352290"/>
        </p:xfrm>
        <a:graphic>
          <a:graphicData uri="http://schemas.openxmlformats.org/drawingml/2006/table">
            <a:tbl>
              <a:tblPr/>
              <a:tblGrid>
                <a:gridCol w="4635500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1740" algn="l" rtl="0" eaLnBrk="0">
                        <a:lnSpc>
                          <a:spcPct val="91000"/>
                        </a:lnSpc>
                      </a:pPr>
                      <a:r>
                        <a:rPr sz="3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中长期质押</a:t>
                      </a:r>
                      <a:endParaRPr sz="36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  <a:p>
                      <a:pPr marL="584200" algn="l" rtl="0" eaLnBrk="0">
                        <a:lnSpc>
                          <a:spcPct val="93000"/>
                        </a:lnSpc>
                        <a:spcBef>
                          <a:spcPts val="380"/>
                        </a:spcBef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获得A的免费空投</a:t>
                      </a:r>
                      <a:endParaRPr sz="36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08" name="table 308"/>
          <p:cNvGraphicFramePr>
            <a:graphicFrameLocks noGrp="1"/>
          </p:cNvGraphicFramePr>
          <p:nvPr/>
        </p:nvGraphicFramePr>
        <p:xfrm>
          <a:off x="2472567" y="5040008"/>
          <a:ext cx="4634864" cy="4352290"/>
        </p:xfrm>
        <a:graphic>
          <a:graphicData uri="http://schemas.openxmlformats.org/drawingml/2006/table">
            <a:tbl>
              <a:tblPr/>
              <a:tblGrid>
                <a:gridCol w="4634864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5575" algn="l" rtl="0" eaLnBrk="0">
                        <a:lnSpc>
                          <a:spcPct val="92000"/>
                        </a:lnSpc>
                      </a:pPr>
                      <a:r>
                        <a:rPr sz="3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底池购买</a:t>
                      </a:r>
                      <a:endParaRPr sz="36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10" name="table 310"/>
          <p:cNvGraphicFramePr>
            <a:graphicFrameLocks noGrp="1"/>
          </p:cNvGraphicFramePr>
          <p:nvPr/>
        </p:nvGraphicFramePr>
        <p:xfrm>
          <a:off x="8107038" y="5040008"/>
          <a:ext cx="4634865" cy="4352290"/>
        </p:xfrm>
        <a:graphic>
          <a:graphicData uri="http://schemas.openxmlformats.org/drawingml/2006/table">
            <a:tbl>
              <a:tblPr/>
              <a:tblGrid>
                <a:gridCol w="4634865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0" algn="l" rtl="0" eaLnBrk="0">
                        <a:lnSpc>
                          <a:spcPct val="79000"/>
                        </a:lnSpc>
                      </a:pPr>
                      <a:r>
                        <a:rPr sz="3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中长期债券购买</a:t>
                      </a:r>
                      <a:endParaRPr sz="36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  <a:p>
                      <a:pPr marL="1412875" algn="l" rtl="0" eaLnBrk="0">
                        <a:lnSpc>
                          <a:spcPts val="4370"/>
                        </a:lnSpc>
                      </a:pPr>
                      <a:r>
                        <a:rPr sz="3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享受折扣</a:t>
                      </a:r>
                      <a:endParaRPr sz="36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2" name="textbox 312"/>
          <p:cNvSpPr/>
          <p:nvPr/>
        </p:nvSpPr>
        <p:spPr>
          <a:xfrm>
            <a:off x="1221464" y="749786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7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3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7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14" name="picture 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63652" y="876241"/>
            <a:ext cx="2282384" cy="727353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729178" y="2327457"/>
            <a:ext cx="8036219" cy="1529926"/>
            <a:chOff x="0" y="0"/>
            <a:chExt cx="8036219" cy="1529926"/>
          </a:xfrm>
        </p:grpSpPr>
        <p:pic>
          <p:nvPicPr>
            <p:cNvPr id="316" name="picture 3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036219" cy="1529926"/>
            </a:xfrm>
            <a:prstGeom prst="rect">
              <a:avLst/>
            </a:prstGeom>
          </p:spPr>
        </p:pic>
        <p:sp>
          <p:nvSpPr>
            <p:cNvPr id="318" name="textbox 318"/>
            <p:cNvSpPr/>
            <p:nvPr/>
          </p:nvSpPr>
          <p:spPr>
            <a:xfrm>
              <a:off x="-12700" y="-12700"/>
              <a:ext cx="8061959" cy="16516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1575" algn="l" rtl="0" eaLnBrk="0">
                <a:lnSpc>
                  <a:spcPct val="93000"/>
                </a:lnSpc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参与方式及质押收益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pic>
        <p:nvPicPr>
          <p:cNvPr id="320" name="picture 3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71408" y="5835328"/>
            <a:ext cx="1637804" cy="1637804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72921" y="6025940"/>
            <a:ext cx="1703717" cy="1256588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5354904" y="5967483"/>
            <a:ext cx="1408710" cy="1373051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7617765" y="4542197"/>
            <a:ext cx="1059129" cy="1059125"/>
            <a:chOff x="0" y="0"/>
            <a:chExt cx="1059129" cy="1059125"/>
          </a:xfrm>
        </p:grpSpPr>
        <p:pic>
          <p:nvPicPr>
            <p:cNvPr id="326" name="picture 3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059129" cy="1059125"/>
            </a:xfrm>
            <a:prstGeom prst="rect">
              <a:avLst/>
            </a:prstGeom>
          </p:spPr>
        </p:pic>
        <p:sp>
          <p:nvSpPr>
            <p:cNvPr id="328" name="textbox 328"/>
            <p:cNvSpPr/>
            <p:nvPr/>
          </p:nvSpPr>
          <p:spPr>
            <a:xfrm>
              <a:off x="-12700" y="-12700"/>
              <a:ext cx="1084580" cy="1246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3220" algn="l" rtl="0" eaLnBrk="0">
                <a:lnSpc>
                  <a:spcPct val="83000"/>
                </a:lnSpc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2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3252234" y="4542197"/>
            <a:ext cx="1059129" cy="1059125"/>
            <a:chOff x="0" y="0"/>
            <a:chExt cx="1059129" cy="1059125"/>
          </a:xfrm>
        </p:grpSpPr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059129" cy="1059125"/>
            </a:xfrm>
            <a:prstGeom prst="rect">
              <a:avLst/>
            </a:prstGeom>
          </p:spPr>
        </p:pic>
        <p:sp>
          <p:nvSpPr>
            <p:cNvPr id="332" name="textbox 332"/>
            <p:cNvSpPr/>
            <p:nvPr/>
          </p:nvSpPr>
          <p:spPr>
            <a:xfrm>
              <a:off x="-12700" y="-12700"/>
              <a:ext cx="1084580" cy="1238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5750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3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1983295" y="4542197"/>
            <a:ext cx="1059127" cy="1059125"/>
            <a:chOff x="0" y="0"/>
            <a:chExt cx="1059127" cy="1059125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059127" cy="1059125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1084580" cy="1246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163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1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338" name="path 338"/>
          <p:cNvSpPr/>
          <p:nvPr/>
        </p:nvSpPr>
        <p:spPr>
          <a:xfrm>
            <a:off x="8506262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0" name="path 340"/>
          <p:cNvSpPr/>
          <p:nvPr/>
        </p:nvSpPr>
        <p:spPr>
          <a:xfrm>
            <a:off x="14140730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path 342"/>
          <p:cNvSpPr/>
          <p:nvPr/>
        </p:nvSpPr>
        <p:spPr>
          <a:xfrm>
            <a:off x="2871791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picture 3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46" name="rect 346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48" name="table 348"/>
          <p:cNvGraphicFramePr>
            <a:graphicFrameLocks noGrp="1"/>
          </p:cNvGraphicFramePr>
          <p:nvPr/>
        </p:nvGraphicFramePr>
        <p:xfrm>
          <a:off x="2280139" y="6262604"/>
          <a:ext cx="15387955" cy="3166745"/>
        </p:xfrm>
        <a:graphic>
          <a:graphicData uri="http://schemas.openxmlformats.org/drawingml/2006/table">
            <a:tbl>
              <a:tblPr/>
              <a:tblGrid>
                <a:gridCol w="15387955"/>
              </a:tblGrid>
              <a:tr h="15830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70025" algn="l" rtl="0" eaLnBrk="0">
                        <a:lnSpc>
                          <a:spcPct val="98000"/>
                        </a:lnSpc>
                      </a:pPr>
                      <a:r>
                        <a:rPr sz="4300" b="1" kern="0" spc="-2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8小时                月化</a:t>
                      </a:r>
                      <a:r>
                        <a:rPr sz="4300" b="1" kern="0" spc="3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         </a:t>
                      </a:r>
                      <a:r>
                        <a:rPr sz="4300" b="1" kern="0" spc="2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    </a:t>
                      </a:r>
                      <a:r>
                        <a:rPr sz="4300" b="1" kern="0" spc="-2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半年                  </a:t>
                      </a:r>
                      <a:r>
                        <a:rPr sz="4300" b="1" kern="0" spc="-20" dirty="0">
                          <a:solidFill>
                            <a:srgbClr val="231815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年化</a:t>
                      </a:r>
                      <a:endParaRPr sz="43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9D6"/>
                    </a:solidFill>
                  </a:tcPr>
                </a:tc>
              </a:tr>
              <a:tr h="1583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4695" algn="l" rtl="0" eaLnBrk="0">
                        <a:lnSpc>
                          <a:spcPct val="92000"/>
                        </a:lnSpc>
                      </a:pPr>
                      <a:r>
                        <a:rPr sz="43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0.2%到0.3%</a:t>
                      </a:r>
                      <a:r>
                        <a:rPr sz="43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    </a:t>
                      </a:r>
                      <a:r>
                        <a:rPr sz="43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20%到25%        3到5倍       </a:t>
                      </a:r>
                      <a:r>
                        <a:rPr lang="en-US" sz="43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  8</a:t>
                      </a:r>
                      <a:r>
                        <a:rPr sz="43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到1</a:t>
                      </a:r>
                      <a:r>
                        <a:rPr lang="en-US" sz="43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</a:t>
                      </a:r>
                      <a:r>
                        <a:rPr sz="43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倍(币量）</a:t>
                      </a:r>
                      <a:endParaRPr sz="43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0" name="textbox 350"/>
          <p:cNvSpPr/>
          <p:nvPr/>
        </p:nvSpPr>
        <p:spPr>
          <a:xfrm>
            <a:off x="1221457" y="749786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52" name="picture 3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54" name="textbox 354"/>
          <p:cNvSpPr/>
          <p:nvPr/>
        </p:nvSpPr>
        <p:spPr>
          <a:xfrm>
            <a:off x="2279654" y="4759248"/>
            <a:ext cx="15380969" cy="895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6100" kern="0" spc="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每8小时左右一次币本位爆</a:t>
            </a:r>
            <a:r>
              <a:rPr sz="61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块收益且自动复利</a:t>
            </a:r>
            <a:endParaRPr sz="6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grpSp>
        <p:nvGrpSpPr>
          <p:cNvPr id="26" name="group 26"/>
          <p:cNvGrpSpPr/>
          <p:nvPr/>
        </p:nvGrpSpPr>
        <p:grpSpPr>
          <a:xfrm rot="21600000">
            <a:off x="729178" y="2327457"/>
            <a:ext cx="4989986" cy="1529926"/>
            <a:chOff x="0" y="0"/>
            <a:chExt cx="4989986" cy="1529926"/>
          </a:xfrm>
        </p:grpSpPr>
        <p:pic>
          <p:nvPicPr>
            <p:cNvPr id="356" name="picture 3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989986" cy="1529926"/>
            </a:xfrm>
            <a:prstGeom prst="rect">
              <a:avLst/>
            </a:prstGeom>
          </p:spPr>
        </p:pic>
        <p:sp>
          <p:nvSpPr>
            <p:cNvPr id="358" name="textbox 358"/>
            <p:cNvSpPr/>
            <p:nvPr/>
          </p:nvSpPr>
          <p:spPr>
            <a:xfrm>
              <a:off x="-12700" y="-12700"/>
              <a:ext cx="5015865" cy="16560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0305" algn="l" rtl="0" eaLnBrk="0">
                <a:lnSpc>
                  <a:spcPct val="93000"/>
                </a:lnSpc>
              </a:pPr>
              <a:r>
                <a:rPr sz="5300" b="1" kern="0" spc="-3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质押收益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62" name="rect 36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64" name="table 364"/>
          <p:cNvGraphicFramePr>
            <a:graphicFrameLocks noGrp="1"/>
          </p:cNvGraphicFramePr>
          <p:nvPr/>
        </p:nvGraphicFramePr>
        <p:xfrm>
          <a:off x="2817725" y="4889487"/>
          <a:ext cx="14684375" cy="2637155"/>
        </p:xfrm>
        <a:graphic>
          <a:graphicData uri="http://schemas.openxmlformats.org/drawingml/2006/table">
            <a:tbl>
              <a:tblPr/>
              <a:tblGrid>
                <a:gridCol w="7171055"/>
                <a:gridCol w="7513319"/>
              </a:tblGrid>
              <a:tr h="12992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295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4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获得币量</a:t>
                      </a:r>
                      <a:endParaRPr sz="45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12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100000/7.</a:t>
                      </a:r>
                      <a:r>
                        <a:rPr lang="en-US"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1</a:t>
                      </a:r>
                      <a:r>
                        <a:rPr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/</a:t>
                      </a:r>
                      <a:r>
                        <a:rPr lang="en-US"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6</a:t>
                      </a:r>
                      <a:r>
                        <a:rPr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=</a:t>
                      </a:r>
                      <a:r>
                        <a:rPr lang="en-US"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2347</a:t>
                      </a:r>
                      <a:r>
                        <a:rPr sz="4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个</a:t>
                      </a:r>
                      <a:endParaRPr sz="45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9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384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4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质押一天产币量</a:t>
                      </a:r>
                      <a:endParaRPr sz="45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6005" algn="l" rtl="0" eaLnBrk="0">
                        <a:lnSpc>
                          <a:spcPct val="92000"/>
                        </a:lnSpc>
                      </a:pPr>
                      <a:r>
                        <a:rPr lang="en-US"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2347</a:t>
                      </a:r>
                      <a:r>
                        <a:rPr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x0.</a:t>
                      </a:r>
                      <a:r>
                        <a:rPr lang="en-US"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20</a:t>
                      </a:r>
                      <a:r>
                        <a:rPr sz="4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%x3=</a:t>
                      </a:r>
                      <a:r>
                        <a:rPr lang="en-US" sz="4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14.08</a:t>
                      </a:r>
                      <a:r>
                        <a:rPr sz="4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枚</a:t>
                      </a:r>
                      <a:endParaRPr sz="4500" dirty="0"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6" name="textbox 366"/>
          <p:cNvSpPr/>
          <p:nvPr/>
        </p:nvSpPr>
        <p:spPr>
          <a:xfrm>
            <a:off x="1221470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729176" y="2327457"/>
            <a:ext cx="8910307" cy="1291043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2" name="textbox 372"/>
          <p:cNvSpPr/>
          <p:nvPr/>
        </p:nvSpPr>
        <p:spPr>
          <a:xfrm>
            <a:off x="3245360" y="8391239"/>
            <a:ext cx="14101444" cy="580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3900" kern="0" spc="-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一天金本位收益（单利） </a:t>
            </a:r>
            <a:r>
              <a:rPr sz="3900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</a:t>
            </a:r>
            <a:r>
              <a:rPr lang="en-US"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14.08</a:t>
            </a:r>
            <a:r>
              <a:rPr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x7.</a:t>
            </a:r>
            <a:r>
              <a:rPr lang="en-US"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</a:t>
            </a:r>
            <a:r>
              <a:rPr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x</a:t>
            </a:r>
            <a:r>
              <a:rPr lang="en-US"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6</a:t>
            </a:r>
            <a:r>
              <a:rPr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=6</a:t>
            </a:r>
            <a:r>
              <a:rPr lang="en-US"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</a:t>
            </a:r>
            <a:r>
              <a:rPr sz="3900" b="1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0元（每天可以取）</a:t>
            </a:r>
            <a:endParaRPr sz="39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374" name="textbox 374"/>
          <p:cNvSpPr/>
          <p:nvPr/>
        </p:nvSpPr>
        <p:spPr>
          <a:xfrm>
            <a:off x="716476" y="2589023"/>
            <a:ext cx="893571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1171575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存十万元人民币的收益</a:t>
            </a:r>
            <a:r>
              <a:rPr sz="53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picture 3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80" name="rect 380"/>
          <p:cNvSpPr/>
          <p:nvPr/>
        </p:nvSpPr>
        <p:spPr>
          <a:xfrm>
            <a:off x="1067919" y="3012521"/>
            <a:ext cx="18184153" cy="8417478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2" name="textbox 382"/>
          <p:cNvSpPr/>
          <p:nvPr/>
        </p:nvSpPr>
        <p:spPr>
          <a:xfrm>
            <a:off x="2784475" y="6858000"/>
            <a:ext cx="14785340" cy="2459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4100" kern="0" spc="1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如果自动复利一个月</a:t>
            </a:r>
            <a:r>
              <a:rPr sz="4100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收益</a:t>
            </a:r>
            <a:r>
              <a:rPr sz="41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</a:t>
            </a:r>
            <a:r>
              <a:rPr lang="en-US" sz="41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</a:t>
            </a:r>
            <a:r>
              <a:rPr sz="41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%</a:t>
            </a:r>
            <a:endParaRPr sz="41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12700" algn="l" rtl="0" eaLnBrk="0">
              <a:lnSpc>
                <a:spcPct val="141000"/>
              </a:lnSpc>
              <a:spcBef>
                <a:spcPts val="725"/>
              </a:spcBef>
            </a:pPr>
            <a:r>
              <a:rPr sz="4100" kern="0" spc="-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复利一个月赚人民币</a:t>
            </a:r>
            <a:r>
              <a:rPr sz="4100" b="1" kern="0" spc="-3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100000x</a:t>
            </a:r>
            <a:r>
              <a:rPr sz="4100" b="1" kern="0" spc="-4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sz="4100" b="1" kern="0" spc="-4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4100" b="1" kern="0" spc="-4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%=2</a:t>
            </a:r>
            <a:r>
              <a:rPr lang="en-US" sz="4100" b="1" kern="0" spc="-4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4100" b="1" kern="0" spc="-4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000元（本金还在）</a:t>
            </a:r>
            <a:r>
              <a:rPr sz="4100" b="1" kern="0" spc="-10" dirty="0">
                <a:solidFill>
                  <a:srgbClr val="EF412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4100" b="1" kern="0" spc="-10" dirty="0">
              <a:solidFill>
                <a:srgbClr val="EF412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141000"/>
              </a:lnSpc>
              <a:spcBef>
                <a:spcPts val="725"/>
              </a:spcBef>
            </a:pPr>
            <a:r>
              <a:rPr sz="4100" kern="0" spc="-1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如果质押一年复利产生的收益：</a:t>
            </a:r>
            <a:r>
              <a:rPr sz="4100" kern="0" spc="-5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4100" b="1" kern="0" spc="-1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10万X</a:t>
            </a:r>
            <a:r>
              <a:rPr lang="en-US" sz="4100" b="1" kern="0" spc="-1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8</a:t>
            </a:r>
            <a:r>
              <a:rPr sz="4100" b="1" kern="0" spc="-1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=</a:t>
            </a:r>
            <a:r>
              <a:rPr lang="en-US" sz="4100" b="1" kern="0" spc="-1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8</a:t>
            </a:r>
            <a:r>
              <a:rPr sz="4100" b="1" kern="0" spc="-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0万</a:t>
            </a:r>
            <a:r>
              <a:rPr lang="zh-CN" sz="4100" b="1" kern="0" spc="-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（币价不</a:t>
            </a:r>
            <a:r>
              <a:rPr lang="zh-CN" sz="4100" b="1" kern="0" spc="-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涨不跌）</a:t>
            </a:r>
            <a:endParaRPr lang="zh-CN" sz="4100" b="1" kern="0" spc="-2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2233079" y="4802314"/>
            <a:ext cx="15854044" cy="1561464"/>
          </a:xfrm>
          <a:prstGeom prst="rect">
            <a:avLst/>
          </a:prstGeom>
          <a:solidFill>
            <a:srgbClr val="EF412E">
              <a:alpha val="1843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4035" algn="l" rtl="0" eaLnBrk="0">
              <a:lnSpc>
                <a:spcPct val="94000"/>
              </a:lnSpc>
              <a:spcBef>
                <a:spcPts val="5"/>
              </a:spcBef>
            </a:pPr>
            <a:r>
              <a:rPr sz="5300" b="1" kern="0" spc="-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单利一个月收益：6</a:t>
            </a:r>
            <a:r>
              <a:rPr lang="en-US" sz="5300" b="1" kern="0" spc="-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</a:t>
            </a:r>
            <a:r>
              <a:rPr sz="5300" b="1" kern="0" spc="-9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0x30=</a:t>
            </a:r>
            <a:r>
              <a:rPr lang="en-US" sz="5300" b="1" kern="0" spc="-9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180</a:t>
            </a:r>
            <a:r>
              <a:rPr sz="5300" b="1" kern="0" spc="-9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00元（本金还在）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386" name="textbox 386"/>
          <p:cNvSpPr/>
          <p:nvPr/>
        </p:nvSpPr>
        <p:spPr>
          <a:xfrm>
            <a:off x="1221464" y="749796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88" name="picture 3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729178" y="2327457"/>
            <a:ext cx="5371279" cy="1529926"/>
            <a:chOff x="0" y="0"/>
            <a:chExt cx="5371279" cy="1529926"/>
          </a:xfrm>
        </p:grpSpPr>
        <p:pic>
          <p:nvPicPr>
            <p:cNvPr id="390" name="picture 3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371279" cy="1529926"/>
            </a:xfrm>
            <a:prstGeom prst="rect">
              <a:avLst/>
            </a:prstGeom>
          </p:spPr>
        </p:pic>
        <p:sp>
          <p:nvSpPr>
            <p:cNvPr id="392" name="textbox 392"/>
            <p:cNvSpPr/>
            <p:nvPr/>
          </p:nvSpPr>
          <p:spPr>
            <a:xfrm>
              <a:off x="-12700" y="-12700"/>
              <a:ext cx="5396865" cy="16567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1575" algn="l" rtl="0" eaLnBrk="0">
                <a:lnSpc>
                  <a:spcPct val="93000"/>
                </a:lnSpc>
              </a:pPr>
              <a:r>
                <a:rPr sz="5300" b="1" kern="0" spc="-3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连取三十天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picture 3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96" name="rect 396"/>
          <p:cNvSpPr/>
          <p:nvPr/>
        </p:nvSpPr>
        <p:spPr>
          <a:xfrm>
            <a:off x="1067928" y="3012513"/>
            <a:ext cx="18184141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77846" y="4976338"/>
            <a:ext cx="14564321" cy="4532985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1221476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02" name="picture 4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46732" y="866041"/>
            <a:ext cx="2291680" cy="747877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7858644" y="5231330"/>
            <a:ext cx="3411854" cy="415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一年后币价</a:t>
            </a:r>
            <a:r>
              <a:rPr lang="en-US"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6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1290"/>
              </a:spcBef>
            </a:pPr>
            <a:r>
              <a:rPr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一年后币价</a:t>
            </a:r>
            <a:r>
              <a:rPr lang="en-US"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12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815" algn="l" rtl="0" eaLnBrk="0">
              <a:lnSpc>
                <a:spcPct val="93000"/>
              </a:lnSpc>
              <a:spcBef>
                <a:spcPts val="1290"/>
              </a:spcBef>
            </a:pPr>
            <a:r>
              <a:rPr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一年后币价</a:t>
            </a:r>
            <a:r>
              <a:rPr lang="en-US"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3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0815" algn="l" rtl="0" eaLnBrk="0">
              <a:lnSpc>
                <a:spcPct val="93000"/>
              </a:lnSpc>
            </a:pPr>
            <a:r>
              <a:rPr sz="4300" kern="0" spc="3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一年后币价1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13848080" y="5120005"/>
            <a:ext cx="2176780" cy="43332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r>
              <a:rPr lang="en-US" sz="4300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8</a:t>
            </a:r>
            <a:r>
              <a:rPr sz="4300" kern="0" spc="-4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0万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1295"/>
              </a:spcBef>
            </a:pPr>
            <a:r>
              <a:rPr lang="en-US" sz="4300" kern="0" spc="-1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</a:t>
            </a:r>
            <a:r>
              <a:rPr sz="4300" kern="0" spc="-1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60万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3355" algn="l" rtl="0" eaLnBrk="0">
              <a:lnSpc>
                <a:spcPct val="86000"/>
              </a:lnSpc>
              <a:spcBef>
                <a:spcPts val="1295"/>
              </a:spcBef>
            </a:pPr>
            <a:r>
              <a:rPr lang="en-US" sz="4300" kern="0" spc="-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40</a:t>
            </a:r>
            <a:r>
              <a:rPr sz="4300" kern="0" spc="-2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万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algn="l" rtl="0" eaLnBrk="0">
              <a:lnSpc>
                <a:spcPct val="86000"/>
              </a:lnSpc>
            </a:pPr>
            <a:r>
              <a:rPr sz="4300" kern="0" spc="-10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</a:t>
            </a:r>
            <a:r>
              <a:rPr lang="en-US" sz="4300" kern="0" spc="-10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3.3</a:t>
            </a:r>
            <a:r>
              <a:rPr sz="4300" kern="0" spc="-10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万</a:t>
            </a:r>
            <a:endParaRPr sz="4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grpSp>
        <p:nvGrpSpPr>
          <p:cNvPr id="30" name="group 30"/>
          <p:cNvGrpSpPr/>
          <p:nvPr/>
        </p:nvGrpSpPr>
        <p:grpSpPr>
          <a:xfrm rot="21600000">
            <a:off x="729178" y="2327457"/>
            <a:ext cx="3581609" cy="1529926"/>
            <a:chOff x="0" y="0"/>
            <a:chExt cx="3581609" cy="1529926"/>
          </a:xfrm>
        </p:grpSpPr>
        <p:pic>
          <p:nvPicPr>
            <p:cNvPr id="408" name="picture 4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581609" cy="1529926"/>
            </a:xfrm>
            <a:prstGeom prst="rect">
              <a:avLst/>
            </a:prstGeom>
          </p:spPr>
        </p:pic>
        <p:sp>
          <p:nvSpPr>
            <p:cNvPr id="410" name="textbox 410"/>
            <p:cNvSpPr/>
            <p:nvPr/>
          </p:nvSpPr>
          <p:spPr>
            <a:xfrm>
              <a:off x="-12700" y="-12700"/>
              <a:ext cx="3607434" cy="16579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2845" algn="l" rtl="0" eaLnBrk="0">
                <a:lnSpc>
                  <a:spcPct val="93000"/>
                </a:lnSpc>
              </a:pPr>
              <a:r>
                <a:rPr sz="5300" b="1" kern="0" spc="-4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举例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412" name="textbox 412"/>
          <p:cNvSpPr/>
          <p:nvPr/>
        </p:nvSpPr>
        <p:spPr>
          <a:xfrm>
            <a:off x="3854702" y="6080221"/>
            <a:ext cx="2088514" cy="2275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40640" algn="l" rtl="0" eaLnBrk="0">
              <a:lnSpc>
                <a:spcPct val="97000"/>
              </a:lnSpc>
              <a:spcBef>
                <a:spcPts val="0"/>
              </a:spcBef>
            </a:pPr>
            <a:r>
              <a:rPr sz="76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投资</a:t>
            </a:r>
            <a:r>
              <a:rPr sz="7600" b="1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sz="7600" b="1" kern="0" spc="-17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10万</a:t>
            </a:r>
            <a:endParaRPr sz="7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2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226" name="rect 226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8" name="textbox 228"/>
          <p:cNvSpPr/>
          <p:nvPr/>
        </p:nvSpPr>
        <p:spPr>
          <a:xfrm>
            <a:off x="2245779" y="3967031"/>
            <a:ext cx="15854044" cy="1561464"/>
          </a:xfrm>
          <a:prstGeom prst="rect">
            <a:avLst/>
          </a:prstGeom>
          <a:solidFill>
            <a:srgbClr val="EF412E">
              <a:alpha val="1843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r>
              <a:rPr lang="en-US" altLang="zh-CN" sz="62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</a:t>
            </a:r>
            <a:r>
              <a:rPr lang="zh-CN" altLang="en-US" sz="62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现在入场就是最好的时机，巨大</a:t>
            </a:r>
            <a:r>
              <a:rPr lang="zh-CN" altLang="en-US" sz="62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的历史</a:t>
            </a:r>
            <a:r>
              <a:rPr lang="zh-CN" altLang="en-US" sz="62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机遇！</a:t>
            </a:r>
            <a:endParaRPr lang="zh-CN" altLang="en-US" sz="62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10323195" y="6038850"/>
            <a:ext cx="7776845" cy="3749675"/>
          </a:xfrm>
          <a:prstGeom prst="roundRect">
            <a:avLst>
              <a:gd name="adj" fmla="val 6935"/>
            </a:avLst>
          </a:prstGeom>
          <a:noFill/>
          <a:ln w="12700" cap="flat">
            <a:solidFill>
              <a:srgbClr val="231815">
                <a:alpha val="85098"/>
              </a:srgbClr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4335" algn="l" rtl="0" eaLnBrk="0">
              <a:lnSpc>
                <a:spcPct val="94000"/>
              </a:lnSpc>
              <a:spcBef>
                <a:spcPts val="0"/>
              </a:spcBef>
            </a:pPr>
            <a:r>
              <a:rPr lang="en-US" sz="5600" b="1" kern="0" spc="8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12.15 6</a:t>
            </a:r>
            <a:r>
              <a:rPr lang="zh-CN" altLang="en-US" sz="5600" b="1" kern="0" spc="8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美金</a:t>
            </a:r>
            <a:r>
              <a:rPr sz="5600" b="1" kern="0" spc="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</a:t>
            </a:r>
            <a:endParaRPr sz="5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2905" algn="l" rtl="0" eaLnBrk="0">
              <a:lnSpc>
                <a:spcPct val="95000"/>
              </a:lnSpc>
              <a:spcBef>
                <a:spcPts val="1085"/>
              </a:spcBef>
            </a:pPr>
            <a:r>
              <a:rPr lang="zh-CN" altLang="en-US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活期</a:t>
            </a:r>
            <a:r>
              <a:rPr lang="en-US" altLang="zh-CN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:</a:t>
            </a:r>
            <a:r>
              <a:rPr lang="en-US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100000/7.2/6 = 2314 LGNS</a:t>
            </a:r>
            <a:endParaRPr lang="en-US" sz="3600" kern="0" spc="6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382905" algn="l" rtl="0" eaLnBrk="0">
              <a:lnSpc>
                <a:spcPct val="95000"/>
              </a:lnSpc>
              <a:spcBef>
                <a:spcPts val="1085"/>
              </a:spcBef>
            </a:pPr>
            <a:r>
              <a:rPr lang="zh-CN" altLang="en-US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债券</a:t>
            </a:r>
            <a:r>
              <a:rPr lang="en-US" altLang="zh-CN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:100000/7.2/5 = 2777 LGNS</a:t>
            </a:r>
            <a:endParaRPr lang="en-US" altLang="zh-CN" sz="3600" kern="0" spc="6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382905" algn="l" rtl="0" eaLnBrk="0">
              <a:lnSpc>
                <a:spcPct val="95000"/>
              </a:lnSpc>
              <a:spcBef>
                <a:spcPts val="1085"/>
              </a:spcBef>
            </a:pPr>
            <a:r>
              <a:rPr lang="zh-CN" altLang="en-US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  <a:sym typeface="+mn-ea"/>
              </a:rPr>
              <a:t>未来</a:t>
            </a:r>
            <a:r>
              <a:rPr lang="zh-CN" altLang="en-US" sz="3600" kern="0" spc="6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  <a:sym typeface="+mn-ea"/>
              </a:rPr>
              <a:t>大概率币价币量双丰收</a:t>
            </a:r>
            <a:endParaRPr lang="zh-CN" altLang="en-US" sz="3600" kern="0" spc="6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382905" algn="l" rtl="0" eaLnBrk="0">
              <a:lnSpc>
                <a:spcPct val="95000"/>
              </a:lnSpc>
              <a:spcBef>
                <a:spcPts val="1085"/>
              </a:spcBef>
            </a:pPr>
            <a:endParaRPr lang="en-US" sz="19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388829" y="6424271"/>
            <a:ext cx="1035507" cy="946797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2245995" y="6038850"/>
            <a:ext cx="7402195" cy="3749675"/>
          </a:xfrm>
          <a:prstGeom prst="roundRect">
            <a:avLst>
              <a:gd name="adj" fmla="val 6935"/>
            </a:avLst>
          </a:prstGeom>
          <a:noFill/>
          <a:ln w="9525" cap="flat">
            <a:solidFill>
              <a:srgbClr val="231815">
                <a:alpha val="85098"/>
              </a:srgbClr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3865" algn="l" rtl="0" eaLnBrk="0">
              <a:lnSpc>
                <a:spcPct val="94000"/>
              </a:lnSpc>
              <a:spcBef>
                <a:spcPts val="0"/>
              </a:spcBef>
            </a:pPr>
            <a:r>
              <a:rPr lang="en-US" sz="5600" b="1" kern="0" spc="4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6.1 19</a:t>
            </a:r>
            <a:r>
              <a:rPr lang="zh-CN" altLang="en-US" sz="5600" b="1" kern="0" spc="4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美金</a:t>
            </a:r>
            <a:r>
              <a:rPr sz="5600" b="1" kern="0" spc="4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endParaRPr sz="56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9580" algn="l" rtl="0" eaLnBrk="0">
              <a:lnSpc>
                <a:spcPct val="94000"/>
              </a:lnSpc>
              <a:spcBef>
                <a:spcPts val="5"/>
              </a:spcBef>
            </a:pPr>
            <a:r>
              <a:rPr lang="en-US" altLang="zh-CN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100000/7.2/19 = 731 </a:t>
            </a:r>
            <a:r>
              <a:rPr lang="en-US" altLang="zh-CN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LGNS</a:t>
            </a:r>
            <a:endParaRPr lang="en-US" altLang="zh-CN" sz="3600" kern="0" spc="7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449580" algn="l" rtl="0" eaLnBrk="0">
              <a:lnSpc>
                <a:spcPct val="94000"/>
              </a:lnSpc>
              <a:spcBef>
                <a:spcPts val="5"/>
              </a:spcBef>
            </a:pPr>
            <a:r>
              <a:rPr lang="zh-CN" altLang="en-US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复利</a:t>
            </a:r>
            <a:r>
              <a:rPr lang="en-US" altLang="zh-CN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6</a:t>
            </a:r>
            <a:r>
              <a:rPr lang="zh-CN" altLang="en-US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个月</a:t>
            </a:r>
            <a:r>
              <a:rPr lang="en-US" altLang="zh-CN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4</a:t>
            </a:r>
            <a:r>
              <a:rPr lang="zh-CN" altLang="en-US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倍</a:t>
            </a:r>
            <a:r>
              <a:rPr lang="zh-CN" altLang="en-US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币量</a:t>
            </a:r>
            <a:endParaRPr lang="zh-CN" altLang="en-US" sz="3600" kern="0" spc="7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449580" algn="l" rtl="0" eaLnBrk="0">
              <a:lnSpc>
                <a:spcPct val="94000"/>
              </a:lnSpc>
              <a:spcBef>
                <a:spcPts val="5"/>
              </a:spcBef>
            </a:pPr>
            <a:r>
              <a:rPr lang="en-US" altLang="zh-CN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731 </a:t>
            </a:r>
            <a:r>
              <a:rPr lang="zh-CN" altLang="en-US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✖</a:t>
            </a:r>
            <a:r>
              <a:rPr lang="en-US" altLang="zh-CN" sz="3600" kern="0" spc="7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4=2924</a:t>
            </a:r>
            <a:endParaRPr lang="zh-CN" altLang="en-US" sz="3600" kern="0" spc="7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marL="449580" algn="l" rtl="0" eaLnBrk="0">
              <a:lnSpc>
                <a:spcPct val="94000"/>
              </a:lnSpc>
              <a:spcBef>
                <a:spcPts val="5"/>
              </a:spcBef>
            </a:pPr>
            <a:endParaRPr lang="zh-CN" altLang="en-US" sz="3600" kern="0" spc="7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641304" y="6424041"/>
            <a:ext cx="912914" cy="1062608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728980" y="2327275"/>
            <a:ext cx="9362440" cy="1529715"/>
            <a:chOff x="0" y="0"/>
            <a:chExt cx="11835922" cy="1529926"/>
          </a:xfrm>
        </p:grpSpPr>
        <p:pic>
          <p:nvPicPr>
            <p:cNvPr id="238" name="picture 2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835922" cy="1529926"/>
            </a:xfrm>
            <a:prstGeom prst="rect">
              <a:avLst/>
            </a:prstGeom>
          </p:spPr>
        </p:pic>
        <p:sp>
          <p:nvSpPr>
            <p:cNvPr id="240" name="textbox 240"/>
            <p:cNvSpPr/>
            <p:nvPr/>
          </p:nvSpPr>
          <p:spPr>
            <a:xfrm>
              <a:off x="-12700" y="-12700"/>
              <a:ext cx="11861800" cy="1652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3640" algn="l" rtl="0" eaLnBrk="0">
                <a:lnSpc>
                  <a:spcPct val="93000"/>
                </a:lnSpc>
              </a:pPr>
              <a:r>
                <a:rPr lang="zh-CN" sz="5300" b="1" kern="0" spc="-1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现在入场相当于穿越</a:t>
              </a:r>
              <a:r>
                <a:rPr lang="zh-CN" sz="5300" b="1" kern="0" spc="-1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时空</a:t>
              </a:r>
              <a:endParaRPr lang="zh-CN" sz="5300" b="1" kern="0" spc="-1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242" name="textbox 242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44" name="picture 2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132693" y="7713916"/>
            <a:ext cx="6518108" cy="12696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652369" y="7701216"/>
            <a:ext cx="6518107" cy="1269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picture 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416" name="rect 416"/>
          <p:cNvSpPr/>
          <p:nvPr/>
        </p:nvSpPr>
        <p:spPr>
          <a:xfrm>
            <a:off x="1067926" y="2739777"/>
            <a:ext cx="18184153" cy="8690222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18" name="picture 4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233302" y="2298944"/>
            <a:ext cx="7947053" cy="8242079"/>
          </a:xfrm>
          <a:prstGeom prst="rect">
            <a:avLst/>
          </a:prstGeom>
        </p:spPr>
      </p:pic>
      <p:sp>
        <p:nvSpPr>
          <p:cNvPr id="420" name="textbox 420"/>
          <p:cNvSpPr/>
          <p:nvPr/>
        </p:nvSpPr>
        <p:spPr>
          <a:xfrm>
            <a:off x="1805940" y="4793615"/>
            <a:ext cx="8228965" cy="1044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indent="1270" algn="ctr" rtl="0" eaLnBrk="0">
              <a:lnSpc>
                <a:spcPct val="102000"/>
              </a:lnSpc>
            </a:pPr>
            <a:r>
              <a:rPr lang="zh-CN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赚钱的核心</a:t>
            </a:r>
            <a:endParaRPr lang="zh-CN" altLang="en-US" sz="6500" b="1" kern="0" spc="2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422" name="textbox 422"/>
          <p:cNvSpPr/>
          <p:nvPr/>
        </p:nvSpPr>
        <p:spPr>
          <a:xfrm>
            <a:off x="2175793" y="6431314"/>
            <a:ext cx="8228330" cy="1155700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6730" algn="l" rtl="0" eaLnBrk="0">
              <a:lnSpc>
                <a:spcPct val="93000"/>
              </a:lnSpc>
              <a:spcBef>
                <a:spcPts val="0"/>
              </a:spcBef>
            </a:pPr>
            <a:r>
              <a:rPr lang="zh-CN" sz="6000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专注币量，忽略</a:t>
            </a:r>
            <a:r>
              <a:rPr sz="6000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币价</a:t>
            </a:r>
            <a:endParaRPr sz="60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426" name="picture 4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16479" y="870837"/>
            <a:ext cx="2254219" cy="847962"/>
          </a:xfrm>
          <a:prstGeom prst="rect">
            <a:avLst/>
          </a:prstGeom>
        </p:spPr>
      </p:pic>
      <p:sp>
        <p:nvSpPr>
          <p:cNvPr id="428" name="path 428"/>
          <p:cNvSpPr/>
          <p:nvPr/>
        </p:nvSpPr>
        <p:spPr>
          <a:xfrm>
            <a:off x="1288394" y="733086"/>
            <a:ext cx="1202182" cy="1201711"/>
          </a:xfrm>
          <a:custGeom>
            <a:avLst/>
            <a:gdLst/>
            <a:ahLst/>
            <a:cxnLst/>
            <a:rect l="0" t="0" r="0" b="0"/>
            <a:pathLst>
              <a:path w="1893" h="1892">
                <a:moveTo>
                  <a:pt x="1298" y="1008"/>
                </a:moveTo>
                <a:cubicBezTo>
                  <a:pt x="1243" y="1044"/>
                  <a:pt x="1191" y="1086"/>
                  <a:pt x="1144" y="1133"/>
                </a:cubicBezTo>
                <a:cubicBezTo>
                  <a:pt x="1098" y="1179"/>
                  <a:pt x="1056" y="1231"/>
                  <a:pt x="1020" y="1287"/>
                </a:cubicBezTo>
                <a:cubicBezTo>
                  <a:pt x="992" y="1331"/>
                  <a:pt x="967" y="1377"/>
                  <a:pt x="946" y="1426"/>
                </a:cubicBezTo>
                <a:cubicBezTo>
                  <a:pt x="925" y="1377"/>
                  <a:pt x="900" y="1331"/>
                  <a:pt x="872" y="1287"/>
                </a:cubicBezTo>
                <a:cubicBezTo>
                  <a:pt x="836" y="1231"/>
                  <a:pt x="794" y="1179"/>
                  <a:pt x="748" y="1133"/>
                </a:cubicBezTo>
                <a:cubicBezTo>
                  <a:pt x="701" y="1086"/>
                  <a:pt x="649" y="1044"/>
                  <a:pt x="594" y="1008"/>
                </a:cubicBezTo>
                <a:cubicBezTo>
                  <a:pt x="550" y="980"/>
                  <a:pt x="503" y="955"/>
                  <a:pt x="454" y="934"/>
                </a:cubicBezTo>
                <a:cubicBezTo>
                  <a:pt x="503" y="914"/>
                  <a:pt x="550" y="889"/>
                  <a:pt x="594" y="860"/>
                </a:cubicBezTo>
                <a:cubicBezTo>
                  <a:pt x="649" y="824"/>
                  <a:pt x="701" y="783"/>
                  <a:pt x="748" y="736"/>
                </a:cubicBezTo>
                <a:cubicBezTo>
                  <a:pt x="794" y="689"/>
                  <a:pt x="836" y="638"/>
                  <a:pt x="872" y="582"/>
                </a:cubicBezTo>
                <a:cubicBezTo>
                  <a:pt x="900" y="538"/>
                  <a:pt x="925" y="491"/>
                  <a:pt x="946" y="442"/>
                </a:cubicBezTo>
                <a:cubicBezTo>
                  <a:pt x="967" y="491"/>
                  <a:pt x="992" y="538"/>
                  <a:pt x="1020" y="582"/>
                </a:cubicBezTo>
                <a:cubicBezTo>
                  <a:pt x="1056" y="638"/>
                  <a:pt x="1098" y="689"/>
                  <a:pt x="1144" y="736"/>
                </a:cubicBezTo>
                <a:cubicBezTo>
                  <a:pt x="1191" y="783"/>
                  <a:pt x="1243" y="824"/>
                  <a:pt x="1298" y="860"/>
                </a:cubicBezTo>
                <a:cubicBezTo>
                  <a:pt x="1342" y="889"/>
                  <a:pt x="1389" y="914"/>
                  <a:pt x="1438" y="934"/>
                </a:cubicBezTo>
                <a:cubicBezTo>
                  <a:pt x="1389" y="955"/>
                  <a:pt x="1343" y="980"/>
                  <a:pt x="1298" y="1008"/>
                </a:cubicBezTo>
                <a:moveTo>
                  <a:pt x="1891" y="888"/>
                </a:moveTo>
                <a:cubicBezTo>
                  <a:pt x="1891" y="878"/>
                  <a:pt x="1889" y="866"/>
                  <a:pt x="1889" y="856"/>
                </a:cubicBezTo>
                <a:lnTo>
                  <a:pt x="1828" y="860"/>
                </a:lnTo>
                <a:lnTo>
                  <a:pt x="1815" y="860"/>
                </a:lnTo>
                <a:lnTo>
                  <a:pt x="1800" y="860"/>
                </a:lnTo>
                <a:cubicBezTo>
                  <a:pt x="1695" y="860"/>
                  <a:pt x="1594" y="839"/>
                  <a:pt x="1502" y="801"/>
                </a:cubicBezTo>
                <a:cubicBezTo>
                  <a:pt x="1407" y="762"/>
                  <a:pt x="1321" y="704"/>
                  <a:pt x="1249" y="632"/>
                </a:cubicBezTo>
                <a:cubicBezTo>
                  <a:pt x="1177" y="560"/>
                  <a:pt x="1119" y="474"/>
                  <a:pt x="1079" y="378"/>
                </a:cubicBezTo>
                <a:cubicBezTo>
                  <a:pt x="1041" y="286"/>
                  <a:pt x="1020" y="185"/>
                  <a:pt x="1020" y="80"/>
                </a:cubicBezTo>
                <a:lnTo>
                  <a:pt x="1020" y="57"/>
                </a:lnTo>
                <a:lnTo>
                  <a:pt x="1023" y="1"/>
                </a:lnTo>
                <a:cubicBezTo>
                  <a:pt x="968" y="0"/>
                  <a:pt x="924" y="0"/>
                  <a:pt x="869" y="1"/>
                </a:cubicBezTo>
                <a:lnTo>
                  <a:pt x="872" y="57"/>
                </a:lnTo>
                <a:lnTo>
                  <a:pt x="872" y="80"/>
                </a:lnTo>
                <a:cubicBezTo>
                  <a:pt x="872" y="185"/>
                  <a:pt x="851" y="286"/>
                  <a:pt x="813" y="378"/>
                </a:cubicBezTo>
                <a:cubicBezTo>
                  <a:pt x="773" y="474"/>
                  <a:pt x="715" y="560"/>
                  <a:pt x="643" y="632"/>
                </a:cubicBezTo>
                <a:cubicBezTo>
                  <a:pt x="571" y="704"/>
                  <a:pt x="485" y="762"/>
                  <a:pt x="390" y="801"/>
                </a:cubicBezTo>
                <a:cubicBezTo>
                  <a:pt x="298" y="839"/>
                  <a:pt x="197" y="860"/>
                  <a:pt x="92" y="860"/>
                </a:cubicBezTo>
                <a:lnTo>
                  <a:pt x="77" y="860"/>
                </a:lnTo>
                <a:cubicBezTo>
                  <a:pt x="52" y="860"/>
                  <a:pt x="28" y="858"/>
                  <a:pt x="3" y="856"/>
                </a:cubicBezTo>
                <a:cubicBezTo>
                  <a:pt x="1" y="886"/>
                  <a:pt x="0" y="916"/>
                  <a:pt x="0" y="946"/>
                </a:cubicBezTo>
                <a:lnTo>
                  <a:pt x="0" y="971"/>
                </a:lnTo>
                <a:lnTo>
                  <a:pt x="1" y="1013"/>
                </a:lnTo>
                <a:cubicBezTo>
                  <a:pt x="27" y="1011"/>
                  <a:pt x="51" y="1009"/>
                  <a:pt x="77" y="1008"/>
                </a:cubicBezTo>
                <a:lnTo>
                  <a:pt x="92" y="1008"/>
                </a:lnTo>
                <a:cubicBezTo>
                  <a:pt x="197" y="1008"/>
                  <a:pt x="298" y="1029"/>
                  <a:pt x="390" y="1067"/>
                </a:cubicBezTo>
                <a:cubicBezTo>
                  <a:pt x="485" y="1107"/>
                  <a:pt x="571" y="1165"/>
                  <a:pt x="643" y="1237"/>
                </a:cubicBezTo>
                <a:cubicBezTo>
                  <a:pt x="715" y="1309"/>
                  <a:pt x="773" y="1395"/>
                  <a:pt x="813" y="1491"/>
                </a:cubicBezTo>
                <a:cubicBezTo>
                  <a:pt x="851" y="1582"/>
                  <a:pt x="872" y="1683"/>
                  <a:pt x="872" y="1789"/>
                </a:cubicBezTo>
                <a:lnTo>
                  <a:pt x="872" y="1806"/>
                </a:lnTo>
                <a:lnTo>
                  <a:pt x="871" y="1823"/>
                </a:lnTo>
                <a:cubicBezTo>
                  <a:pt x="870" y="1845"/>
                  <a:pt x="868" y="1867"/>
                  <a:pt x="866" y="1890"/>
                </a:cubicBezTo>
                <a:cubicBezTo>
                  <a:pt x="924" y="1892"/>
                  <a:pt x="969" y="1892"/>
                  <a:pt x="1026" y="1890"/>
                </a:cubicBezTo>
                <a:lnTo>
                  <a:pt x="1022" y="1839"/>
                </a:lnTo>
                <a:lnTo>
                  <a:pt x="1021" y="1823"/>
                </a:lnTo>
                <a:lnTo>
                  <a:pt x="1020" y="1806"/>
                </a:lnTo>
                <a:lnTo>
                  <a:pt x="1020" y="1789"/>
                </a:lnTo>
                <a:cubicBezTo>
                  <a:pt x="1020" y="1683"/>
                  <a:pt x="1041" y="1582"/>
                  <a:pt x="1079" y="1491"/>
                </a:cubicBezTo>
                <a:cubicBezTo>
                  <a:pt x="1119" y="1395"/>
                  <a:pt x="1177" y="1309"/>
                  <a:pt x="1249" y="1237"/>
                </a:cubicBezTo>
                <a:cubicBezTo>
                  <a:pt x="1321" y="1165"/>
                  <a:pt x="1407" y="1107"/>
                  <a:pt x="1502" y="1067"/>
                </a:cubicBezTo>
                <a:cubicBezTo>
                  <a:pt x="1594" y="1029"/>
                  <a:pt x="1695" y="1008"/>
                  <a:pt x="1800" y="1008"/>
                </a:cubicBezTo>
                <a:lnTo>
                  <a:pt x="1815" y="1008"/>
                </a:lnTo>
                <a:cubicBezTo>
                  <a:pt x="1841" y="1009"/>
                  <a:pt x="1866" y="1011"/>
                  <a:pt x="1891" y="1013"/>
                </a:cubicBezTo>
                <a:cubicBezTo>
                  <a:pt x="1892" y="970"/>
                  <a:pt x="1893" y="931"/>
                  <a:pt x="1891" y="888"/>
                </a:cubicBezTo>
              </a:path>
              <a:path w="1893" h="1892">
                <a:moveTo>
                  <a:pt x="833" y="833"/>
                </a:moveTo>
                <a:cubicBezTo>
                  <a:pt x="848" y="819"/>
                  <a:pt x="866" y="807"/>
                  <a:pt x="885" y="799"/>
                </a:cubicBezTo>
                <a:cubicBezTo>
                  <a:pt x="904" y="791"/>
                  <a:pt x="924" y="787"/>
                  <a:pt x="946" y="787"/>
                </a:cubicBezTo>
                <a:cubicBezTo>
                  <a:pt x="967" y="787"/>
                  <a:pt x="988" y="791"/>
                  <a:pt x="1007" y="799"/>
                </a:cubicBezTo>
                <a:cubicBezTo>
                  <a:pt x="1026" y="807"/>
                  <a:pt x="1044" y="819"/>
                  <a:pt x="1058" y="833"/>
                </a:cubicBezTo>
                <a:cubicBezTo>
                  <a:pt x="1073" y="848"/>
                  <a:pt x="1085" y="865"/>
                  <a:pt x="1093" y="885"/>
                </a:cubicBezTo>
                <a:cubicBezTo>
                  <a:pt x="1101" y="904"/>
                  <a:pt x="1105" y="924"/>
                  <a:pt x="1105" y="946"/>
                </a:cubicBezTo>
                <a:cubicBezTo>
                  <a:pt x="1105" y="967"/>
                  <a:pt x="1101" y="988"/>
                  <a:pt x="1093" y="1007"/>
                </a:cubicBezTo>
                <a:cubicBezTo>
                  <a:pt x="1085" y="1026"/>
                  <a:pt x="1073" y="1043"/>
                  <a:pt x="1059" y="1058"/>
                </a:cubicBezTo>
                <a:cubicBezTo>
                  <a:pt x="1044" y="1073"/>
                  <a:pt x="1026" y="1085"/>
                  <a:pt x="1007" y="1093"/>
                </a:cubicBezTo>
                <a:cubicBezTo>
                  <a:pt x="988" y="1101"/>
                  <a:pt x="967" y="1105"/>
                  <a:pt x="946" y="1105"/>
                </a:cubicBezTo>
                <a:cubicBezTo>
                  <a:pt x="924" y="1105"/>
                  <a:pt x="904" y="1101"/>
                  <a:pt x="885" y="1093"/>
                </a:cubicBezTo>
                <a:cubicBezTo>
                  <a:pt x="866" y="1085"/>
                  <a:pt x="848" y="1073"/>
                  <a:pt x="834" y="1058"/>
                </a:cubicBezTo>
                <a:cubicBezTo>
                  <a:pt x="819" y="1044"/>
                  <a:pt x="807" y="1026"/>
                  <a:pt x="799" y="1007"/>
                </a:cubicBezTo>
                <a:cubicBezTo>
                  <a:pt x="791" y="988"/>
                  <a:pt x="787" y="967"/>
                  <a:pt x="787" y="946"/>
                </a:cubicBezTo>
                <a:cubicBezTo>
                  <a:pt x="787" y="924"/>
                  <a:pt x="791" y="904"/>
                  <a:pt x="799" y="885"/>
                </a:cubicBezTo>
                <a:cubicBezTo>
                  <a:pt x="807" y="865"/>
                  <a:pt x="819" y="848"/>
                  <a:pt x="833" y="833"/>
                </a:cubicBezTo>
              </a:path>
              <a:path w="1893" h="1892">
                <a:moveTo>
                  <a:pt x="1259" y="1839"/>
                </a:moveTo>
                <a:lnTo>
                  <a:pt x="1237" y="1847"/>
                </a:lnTo>
                <a:cubicBezTo>
                  <a:pt x="1215" y="1853"/>
                  <a:pt x="1194" y="1860"/>
                  <a:pt x="1173" y="1866"/>
                </a:cubicBezTo>
                <a:lnTo>
                  <a:pt x="1174" y="1823"/>
                </a:lnTo>
                <a:cubicBezTo>
                  <a:pt x="1176" y="1735"/>
                  <a:pt x="1195" y="1651"/>
                  <a:pt x="1227" y="1574"/>
                </a:cubicBezTo>
                <a:cubicBezTo>
                  <a:pt x="1261" y="1495"/>
                  <a:pt x="1309" y="1424"/>
                  <a:pt x="1369" y="1363"/>
                </a:cubicBezTo>
                <a:cubicBezTo>
                  <a:pt x="1428" y="1303"/>
                  <a:pt x="1500" y="1253"/>
                  <a:pt x="1578" y="1219"/>
                </a:cubicBezTo>
                <a:cubicBezTo>
                  <a:pt x="1654" y="1185"/>
                  <a:pt x="1738" y="1165"/>
                  <a:pt x="1826" y="1162"/>
                </a:cubicBezTo>
                <a:lnTo>
                  <a:pt x="1869" y="1161"/>
                </a:lnTo>
                <a:cubicBezTo>
                  <a:pt x="1863" y="1182"/>
                  <a:pt x="1857" y="1204"/>
                  <a:pt x="1851" y="1225"/>
                </a:cubicBezTo>
                <a:lnTo>
                  <a:pt x="1843" y="1248"/>
                </a:lnTo>
                <a:lnTo>
                  <a:pt x="1835" y="1270"/>
                </a:lnTo>
                <a:lnTo>
                  <a:pt x="1820" y="1310"/>
                </a:lnTo>
                <a:lnTo>
                  <a:pt x="1801" y="1312"/>
                </a:lnTo>
                <a:cubicBezTo>
                  <a:pt x="1738" y="1318"/>
                  <a:pt x="1678" y="1334"/>
                  <a:pt x="1624" y="1360"/>
                </a:cubicBezTo>
                <a:cubicBezTo>
                  <a:pt x="1568" y="1387"/>
                  <a:pt x="1517" y="1423"/>
                  <a:pt x="1474" y="1467"/>
                </a:cubicBezTo>
                <a:cubicBezTo>
                  <a:pt x="1431" y="1511"/>
                  <a:pt x="1395" y="1562"/>
                  <a:pt x="1369" y="1618"/>
                </a:cubicBezTo>
                <a:cubicBezTo>
                  <a:pt x="1344" y="1673"/>
                  <a:pt x="1328" y="1733"/>
                  <a:pt x="1323" y="1795"/>
                </a:cubicBezTo>
                <a:lnTo>
                  <a:pt x="1322" y="1815"/>
                </a:lnTo>
                <a:lnTo>
                  <a:pt x="1281" y="1831"/>
                </a:lnTo>
                <a:lnTo>
                  <a:pt x="1259" y="1839"/>
                </a:lnTo>
                <a:close/>
              </a:path>
              <a:path w="1893" h="1892">
                <a:moveTo>
                  <a:pt x="1835" y="620"/>
                </a:moveTo>
                <a:lnTo>
                  <a:pt x="1843" y="642"/>
                </a:lnTo>
                <a:cubicBezTo>
                  <a:pt x="1850" y="664"/>
                  <a:pt x="1857" y="686"/>
                  <a:pt x="1864" y="708"/>
                </a:cubicBezTo>
                <a:lnTo>
                  <a:pt x="1819" y="706"/>
                </a:lnTo>
                <a:cubicBezTo>
                  <a:pt x="1734" y="702"/>
                  <a:pt x="1653" y="683"/>
                  <a:pt x="1579" y="650"/>
                </a:cubicBezTo>
                <a:cubicBezTo>
                  <a:pt x="1503" y="617"/>
                  <a:pt x="1433" y="569"/>
                  <a:pt x="1375" y="512"/>
                </a:cubicBezTo>
                <a:cubicBezTo>
                  <a:pt x="1316" y="454"/>
                  <a:pt x="1268" y="385"/>
                  <a:pt x="1234" y="309"/>
                </a:cubicBezTo>
                <a:cubicBezTo>
                  <a:pt x="1200" y="236"/>
                  <a:pt x="1180" y="155"/>
                  <a:pt x="1175" y="70"/>
                </a:cubicBezTo>
                <a:lnTo>
                  <a:pt x="1172" y="25"/>
                </a:lnTo>
                <a:cubicBezTo>
                  <a:pt x="1194" y="32"/>
                  <a:pt x="1216" y="38"/>
                  <a:pt x="1238" y="45"/>
                </a:cubicBezTo>
                <a:lnTo>
                  <a:pt x="1261" y="53"/>
                </a:lnTo>
                <a:lnTo>
                  <a:pt x="1284" y="61"/>
                </a:lnTo>
                <a:lnTo>
                  <a:pt x="1323" y="77"/>
                </a:lnTo>
                <a:lnTo>
                  <a:pt x="1325" y="96"/>
                </a:lnTo>
                <a:cubicBezTo>
                  <a:pt x="1333" y="155"/>
                  <a:pt x="1350" y="212"/>
                  <a:pt x="1376" y="264"/>
                </a:cubicBezTo>
                <a:cubicBezTo>
                  <a:pt x="1402" y="317"/>
                  <a:pt x="1437" y="365"/>
                  <a:pt x="1479" y="407"/>
                </a:cubicBezTo>
                <a:cubicBezTo>
                  <a:pt x="1520" y="448"/>
                  <a:pt x="1569" y="482"/>
                  <a:pt x="1623" y="508"/>
                </a:cubicBezTo>
                <a:cubicBezTo>
                  <a:pt x="1675" y="533"/>
                  <a:pt x="1732" y="549"/>
                  <a:pt x="1791" y="556"/>
                </a:cubicBezTo>
                <a:lnTo>
                  <a:pt x="1810" y="558"/>
                </a:lnTo>
                <a:lnTo>
                  <a:pt x="1826" y="597"/>
                </a:lnTo>
                <a:lnTo>
                  <a:pt x="1835" y="620"/>
                </a:lnTo>
                <a:close/>
              </a:path>
              <a:path w="1893" h="1892">
                <a:moveTo>
                  <a:pt x="49" y="1248"/>
                </a:moveTo>
                <a:lnTo>
                  <a:pt x="41" y="1225"/>
                </a:lnTo>
                <a:cubicBezTo>
                  <a:pt x="35" y="1204"/>
                  <a:pt x="29" y="1182"/>
                  <a:pt x="23" y="1161"/>
                </a:cubicBezTo>
                <a:lnTo>
                  <a:pt x="66" y="1162"/>
                </a:lnTo>
                <a:cubicBezTo>
                  <a:pt x="154" y="1165"/>
                  <a:pt x="238" y="1185"/>
                  <a:pt x="314" y="1219"/>
                </a:cubicBezTo>
                <a:cubicBezTo>
                  <a:pt x="392" y="1253"/>
                  <a:pt x="463" y="1303"/>
                  <a:pt x="523" y="1363"/>
                </a:cubicBezTo>
                <a:cubicBezTo>
                  <a:pt x="583" y="1424"/>
                  <a:pt x="631" y="1495"/>
                  <a:pt x="665" y="1575"/>
                </a:cubicBezTo>
                <a:cubicBezTo>
                  <a:pt x="697" y="1651"/>
                  <a:pt x="716" y="1735"/>
                  <a:pt x="718" y="1823"/>
                </a:cubicBezTo>
                <a:lnTo>
                  <a:pt x="719" y="1866"/>
                </a:lnTo>
                <a:cubicBezTo>
                  <a:pt x="698" y="1859"/>
                  <a:pt x="676" y="1853"/>
                  <a:pt x="655" y="1847"/>
                </a:cubicBezTo>
                <a:lnTo>
                  <a:pt x="633" y="1839"/>
                </a:lnTo>
                <a:lnTo>
                  <a:pt x="611" y="1831"/>
                </a:lnTo>
                <a:lnTo>
                  <a:pt x="570" y="1815"/>
                </a:lnTo>
                <a:lnTo>
                  <a:pt x="569" y="1795"/>
                </a:lnTo>
                <a:cubicBezTo>
                  <a:pt x="564" y="1733"/>
                  <a:pt x="548" y="1673"/>
                  <a:pt x="523" y="1618"/>
                </a:cubicBezTo>
                <a:cubicBezTo>
                  <a:pt x="497" y="1562"/>
                  <a:pt x="461" y="1511"/>
                  <a:pt x="418" y="1467"/>
                </a:cubicBezTo>
                <a:cubicBezTo>
                  <a:pt x="375" y="1423"/>
                  <a:pt x="324" y="1387"/>
                  <a:pt x="268" y="1360"/>
                </a:cubicBezTo>
                <a:cubicBezTo>
                  <a:pt x="214" y="1334"/>
                  <a:pt x="154" y="1318"/>
                  <a:pt x="91" y="1312"/>
                </a:cubicBezTo>
                <a:lnTo>
                  <a:pt x="72" y="1310"/>
                </a:lnTo>
                <a:lnTo>
                  <a:pt x="57" y="1270"/>
                </a:lnTo>
                <a:lnTo>
                  <a:pt x="49" y="1248"/>
                </a:lnTo>
                <a:close/>
              </a:path>
              <a:path w="1893" h="1892">
                <a:moveTo>
                  <a:pt x="631" y="53"/>
                </a:moveTo>
                <a:lnTo>
                  <a:pt x="654" y="45"/>
                </a:lnTo>
                <a:cubicBezTo>
                  <a:pt x="676" y="38"/>
                  <a:pt x="698" y="32"/>
                  <a:pt x="720" y="25"/>
                </a:cubicBezTo>
                <a:lnTo>
                  <a:pt x="717" y="70"/>
                </a:lnTo>
                <a:cubicBezTo>
                  <a:pt x="712" y="155"/>
                  <a:pt x="692" y="236"/>
                  <a:pt x="659" y="309"/>
                </a:cubicBezTo>
                <a:cubicBezTo>
                  <a:pt x="624" y="385"/>
                  <a:pt x="576" y="454"/>
                  <a:pt x="517" y="512"/>
                </a:cubicBezTo>
                <a:cubicBezTo>
                  <a:pt x="459" y="569"/>
                  <a:pt x="389" y="617"/>
                  <a:pt x="313" y="650"/>
                </a:cubicBezTo>
                <a:cubicBezTo>
                  <a:pt x="239" y="683"/>
                  <a:pt x="158" y="702"/>
                  <a:pt x="73" y="706"/>
                </a:cubicBezTo>
                <a:lnTo>
                  <a:pt x="29" y="708"/>
                </a:lnTo>
                <a:cubicBezTo>
                  <a:pt x="35" y="686"/>
                  <a:pt x="42" y="664"/>
                  <a:pt x="49" y="642"/>
                </a:cubicBezTo>
                <a:lnTo>
                  <a:pt x="57" y="620"/>
                </a:lnTo>
                <a:lnTo>
                  <a:pt x="65" y="598"/>
                </a:lnTo>
                <a:lnTo>
                  <a:pt x="82" y="558"/>
                </a:lnTo>
                <a:lnTo>
                  <a:pt x="101" y="556"/>
                </a:lnTo>
                <a:cubicBezTo>
                  <a:pt x="160" y="549"/>
                  <a:pt x="217" y="533"/>
                  <a:pt x="269" y="508"/>
                </a:cubicBezTo>
                <a:cubicBezTo>
                  <a:pt x="323" y="482"/>
                  <a:pt x="372" y="448"/>
                  <a:pt x="413" y="406"/>
                </a:cubicBezTo>
                <a:cubicBezTo>
                  <a:pt x="455" y="365"/>
                  <a:pt x="490" y="317"/>
                  <a:pt x="516" y="264"/>
                </a:cubicBezTo>
                <a:cubicBezTo>
                  <a:pt x="542" y="212"/>
                  <a:pt x="559" y="155"/>
                  <a:pt x="567" y="96"/>
                </a:cubicBezTo>
                <a:lnTo>
                  <a:pt x="569" y="77"/>
                </a:lnTo>
                <a:lnTo>
                  <a:pt x="609" y="61"/>
                </a:lnTo>
                <a:lnTo>
                  <a:pt x="631" y="53"/>
                </a:lnTo>
                <a:close/>
              </a:path>
            </a:pathLst>
          </a:cu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" name="textbox 420"/>
          <p:cNvSpPr/>
          <p:nvPr/>
        </p:nvSpPr>
        <p:spPr>
          <a:xfrm>
            <a:off x="1932940" y="8420100"/>
            <a:ext cx="8228965" cy="1044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indent="1270" algn="ctr" rtl="0" eaLnBrk="0">
              <a:lnSpc>
                <a:spcPct val="102000"/>
              </a:lnSpc>
            </a:pPr>
            <a:r>
              <a:rPr lang="zh-CN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拿住！</a:t>
            </a:r>
            <a:endParaRPr lang="zh-CN" sz="6500" b="1" kern="0" spc="2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62" name="rect 36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6" name="textbox 366"/>
          <p:cNvSpPr/>
          <p:nvPr/>
        </p:nvSpPr>
        <p:spPr>
          <a:xfrm>
            <a:off x="1221470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728980" y="2327275"/>
            <a:ext cx="7940675" cy="1290955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4" name="textbox 374"/>
          <p:cNvSpPr/>
          <p:nvPr/>
        </p:nvSpPr>
        <p:spPr>
          <a:xfrm>
            <a:off x="716476" y="2589023"/>
            <a:ext cx="893571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1171575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lang="zh-CN"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随进随出的底</a:t>
            </a:r>
            <a:r>
              <a:rPr lang="zh-CN"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层逻辑</a:t>
            </a:r>
            <a:r>
              <a:rPr sz="53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  <p:sp>
        <p:nvSpPr>
          <p:cNvPr id="384" name="textbox 384"/>
          <p:cNvSpPr/>
          <p:nvPr/>
        </p:nvSpPr>
        <p:spPr>
          <a:xfrm>
            <a:off x="2454275" y="3857625"/>
            <a:ext cx="15410815" cy="1542415"/>
          </a:xfrm>
          <a:prstGeom prst="rect">
            <a:avLst/>
          </a:prstGeom>
          <a:solidFill>
            <a:srgbClr val="EF412E">
              <a:alpha val="1843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4035" algn="ctr" rtl="0" eaLnBrk="0">
              <a:lnSpc>
                <a:spcPct val="94000"/>
              </a:lnSpc>
              <a:spcBef>
                <a:spcPts val="5"/>
              </a:spcBef>
            </a:pPr>
            <a:r>
              <a:rPr lang="zh-CN" sz="5300" b="1" kern="0" spc="-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交易发生在去中心化交易所</a:t>
            </a:r>
            <a:r>
              <a:rPr lang="en-US" altLang="zh-CN" sz="5300" b="1" kern="0" spc="-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——</a:t>
            </a:r>
            <a:r>
              <a:rPr lang="zh-CN" altLang="en-US" sz="5300" b="1" kern="0" spc="-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非撮合</a:t>
            </a:r>
            <a:r>
              <a:rPr lang="zh-CN" altLang="en-US" sz="5300" b="1" kern="0" spc="-8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交易</a:t>
            </a:r>
            <a:endParaRPr lang="zh-CN" altLang="en-US" sz="5300" b="1" kern="0" spc="-80" dirty="0">
              <a:solidFill>
                <a:srgbClr val="000000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60625" y="5546090"/>
            <a:ext cx="15404465" cy="387667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3200"/>
              <a:t>Quickswap </a:t>
            </a:r>
            <a:r>
              <a:rPr lang="zh-CN" altLang="en-US" sz="3200"/>
              <a:t>去中心化交易</a:t>
            </a:r>
            <a:r>
              <a:rPr lang="zh-CN" altLang="en-US" sz="3200"/>
              <a:t>所的工作机制</a:t>
            </a:r>
            <a:endParaRPr lang="zh-CN" altLang="en-US" sz="3200"/>
          </a:p>
          <a:p>
            <a:endParaRPr lang="zh-CN" altLang="en-US" sz="3200"/>
          </a:p>
          <a:p>
            <a:pPr>
              <a:buFont typeface="Arial" panose="020B0604020202020204"/>
              <a:buChar char="•"/>
            </a:pPr>
            <a:r>
              <a:rPr lang="zh-CN" altLang="en-US" sz="3200"/>
              <a:t>基于</a:t>
            </a:r>
            <a:r>
              <a:rPr lang="en-US" altLang="zh-CN" sz="3200"/>
              <a:t>AMM</a:t>
            </a:r>
            <a:r>
              <a:rPr lang="zh-CN" altLang="en-US" sz="3200"/>
              <a:t>（自动做市商）的去中心化交易所，使用</a:t>
            </a:r>
            <a:r>
              <a:rPr lang="zh-CN" altLang="en-US" sz="4400" b="1"/>
              <a:t>恒定乘积公式 </a:t>
            </a:r>
            <a:r>
              <a:rPr lang="en-US" altLang="zh-CN" sz="4400" b="1"/>
              <a:t>x×y=k</a:t>
            </a:r>
            <a:r>
              <a:rPr lang="zh-CN" altLang="en-US" sz="3200"/>
              <a:t>在链上定价，摒弃传统订单簿与中介。</a:t>
            </a:r>
            <a:endParaRPr lang="zh-CN" altLang="en-US" sz="3200"/>
          </a:p>
          <a:p>
            <a:pPr indent="0">
              <a:buFont typeface="Arial" panose="020B0604020202020204"/>
              <a:buNone/>
            </a:pPr>
            <a:endParaRPr lang="zh-CN" altLang="en-US" sz="3200"/>
          </a:p>
          <a:p>
            <a:pPr>
              <a:buFont typeface="Arial" panose="020B0604020202020204"/>
              <a:buChar char="•"/>
            </a:pPr>
            <a:r>
              <a:rPr lang="zh-CN" altLang="en-US" sz="3200"/>
              <a:t>部署在</a:t>
            </a:r>
            <a:r>
              <a:rPr lang="en-US" altLang="zh-CN" sz="3200"/>
              <a:t>Polygon</a:t>
            </a:r>
            <a:r>
              <a:rPr lang="zh-CN" altLang="en-US" sz="3200"/>
              <a:t>等网络，依托其低 </a:t>
            </a:r>
            <a:r>
              <a:rPr lang="en-US" altLang="zh-CN" sz="3200"/>
              <a:t>Gas </a:t>
            </a:r>
            <a:r>
              <a:rPr lang="zh-CN" altLang="en-US" sz="3200"/>
              <a:t>与高吞吐实现快速、低成本交易；用户直接从钱包与智能合约交互，</a:t>
            </a:r>
            <a:r>
              <a:rPr lang="zh-CN" altLang="en-US" sz="4400" b="1"/>
              <a:t>资金非托管</a:t>
            </a:r>
            <a:endParaRPr lang="zh-CN" altLang="en-US" sz="44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62" name="rect 36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6" name="textbox 366"/>
          <p:cNvSpPr/>
          <p:nvPr/>
        </p:nvSpPr>
        <p:spPr>
          <a:xfrm>
            <a:off x="1221470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728980" y="2327275"/>
            <a:ext cx="6463665" cy="1290955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4" name="textbox 374"/>
          <p:cNvSpPr/>
          <p:nvPr/>
        </p:nvSpPr>
        <p:spPr>
          <a:xfrm>
            <a:off x="716476" y="2589023"/>
            <a:ext cx="893571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1171575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lang="zh-CN"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币价涨跌的逻辑</a:t>
            </a:r>
            <a:r>
              <a:rPr sz="53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  <p:graphicFrame>
        <p:nvGraphicFramePr>
          <p:cNvPr id="3" name="table 36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796790" y="390525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0.2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82140" y="4543425"/>
            <a:ext cx="225679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初始底池</a:t>
            </a:r>
            <a:endParaRPr lang="zh-CN" altLang="en-US" sz="3600" b="1"/>
          </a:p>
        </p:txBody>
      </p:sp>
      <p:sp>
        <p:nvSpPr>
          <p:cNvPr id="6" name="文本框 5"/>
          <p:cNvSpPr txBox="1"/>
          <p:nvPr/>
        </p:nvSpPr>
        <p:spPr>
          <a:xfrm>
            <a:off x="10143490" y="4417060"/>
            <a:ext cx="740791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altLang="zh-CN" sz="3600" b="1">
                <a:sym typeface="+mn-ea"/>
              </a:rPr>
              <a:t>=DAI </a:t>
            </a:r>
            <a:r>
              <a:rPr lang="zh-CN" altLang="en-US" sz="3600" b="1">
                <a:sym typeface="+mn-ea"/>
              </a:rPr>
              <a:t>➗</a:t>
            </a:r>
            <a:r>
              <a:rPr lang="en-US" altLang="zh-CN" sz="3600" b="1">
                <a:sym typeface="+mn-ea"/>
              </a:rPr>
              <a:t>  LGNS = 2</a:t>
            </a:r>
            <a:r>
              <a:rPr lang="zh-CN" altLang="en-US" sz="3600" b="1">
                <a:sym typeface="+mn-ea"/>
              </a:rPr>
              <a:t>÷</a:t>
            </a:r>
            <a:r>
              <a:rPr lang="en-US" altLang="zh-CN" sz="3600" b="1">
                <a:sym typeface="+mn-ea"/>
              </a:rPr>
              <a:t>0.2= 10 $ </a:t>
            </a:r>
            <a:endParaRPr lang="en-US" altLang="zh-CN" sz="36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82140" y="6135370"/>
            <a:ext cx="15340965" cy="1343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/>
              <a:t>假设我要买入</a:t>
            </a:r>
            <a:r>
              <a:rPr lang="en-US" altLang="zh-CN" sz="3600"/>
              <a:t>0.1</a:t>
            </a:r>
            <a:r>
              <a:rPr lang="zh-CN" altLang="en-US" sz="3600"/>
              <a:t>亿</a:t>
            </a:r>
            <a:r>
              <a:rPr lang="en-US" altLang="zh-CN" sz="3600"/>
              <a:t>DAI</a:t>
            </a:r>
            <a:r>
              <a:rPr lang="zh-CN" altLang="en-US" sz="3600"/>
              <a:t>的</a:t>
            </a:r>
            <a:r>
              <a:rPr lang="en-US" altLang="zh-CN" sz="3600"/>
              <a:t>LGNS</a:t>
            </a:r>
            <a:r>
              <a:rPr lang="zh-CN" altLang="en-US" sz="3600">
                <a:ea typeface="宋体" panose="02010600030101010101" pitchFamily="2" charset="-122"/>
              </a:rPr>
              <a:t>，钱包转出</a:t>
            </a:r>
            <a:r>
              <a:rPr lang="en-US" altLang="zh-CN" sz="3600">
                <a:ea typeface="宋体" panose="02010600030101010101" pitchFamily="2" charset="-122"/>
              </a:rPr>
              <a:t>0.1</a:t>
            </a:r>
            <a:r>
              <a:rPr lang="zh-CN" altLang="en-US" sz="3600">
                <a:ea typeface="宋体" panose="02010600030101010101" pitchFamily="2" charset="-122"/>
              </a:rPr>
              <a:t>亿</a:t>
            </a:r>
            <a:r>
              <a:rPr lang="en-US" altLang="zh-CN" sz="3600">
                <a:ea typeface="宋体" panose="02010600030101010101" pitchFamily="2" charset="-122"/>
              </a:rPr>
              <a:t>DAI</a:t>
            </a:r>
            <a:r>
              <a:rPr lang="zh-CN" altLang="en-US" sz="3600">
                <a:ea typeface="宋体" panose="02010600030101010101" pitchFamily="2" charset="-122"/>
              </a:rPr>
              <a:t>到底池，底池</a:t>
            </a:r>
            <a:r>
              <a:rPr lang="en-US" altLang="zh-CN" sz="3600">
                <a:ea typeface="宋体" panose="02010600030101010101" pitchFamily="2" charset="-122"/>
              </a:rPr>
              <a:t>LGNS</a:t>
            </a:r>
            <a:r>
              <a:rPr lang="zh-CN" altLang="en-US" sz="3600">
                <a:ea typeface="宋体" panose="02010600030101010101" pitchFamily="2" charset="-122"/>
              </a:rPr>
              <a:t>转给到我的钱包</a:t>
            </a:r>
            <a:r>
              <a:rPr lang="en-US" altLang="zh-CN" sz="3600">
                <a:ea typeface="宋体" panose="02010600030101010101" pitchFamily="2" charset="-122"/>
              </a:rPr>
              <a:t> 0.1/10=0.01</a:t>
            </a:r>
            <a:r>
              <a:rPr lang="zh-CN" altLang="en-US" sz="3600">
                <a:ea typeface="宋体" panose="02010600030101010101" pitchFamily="2" charset="-122"/>
              </a:rPr>
              <a:t>亿</a:t>
            </a:r>
            <a:r>
              <a:rPr lang="en-US" altLang="zh-CN" sz="3600">
                <a:ea typeface="宋体" panose="02010600030101010101" pitchFamily="2" charset="-122"/>
              </a:rPr>
              <a:t>LGNS</a:t>
            </a:r>
            <a:r>
              <a:rPr lang="zh-CN" altLang="en-US" sz="3600">
                <a:ea typeface="宋体" panose="02010600030101010101" pitchFamily="2" charset="-122"/>
              </a:rPr>
              <a:t>。</a:t>
            </a: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2140" y="8462010"/>
            <a:ext cx="2709545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底池转变</a:t>
            </a:r>
            <a:r>
              <a:rPr lang="zh-CN" altLang="en-US" sz="3600" b="1">
                <a:sym typeface="+mn-ea"/>
              </a:rPr>
              <a:t>为</a:t>
            </a:r>
            <a:endParaRPr lang="zh-CN" altLang="en-US" sz="3600" b="1">
              <a:sym typeface="+mn-ea"/>
            </a:endParaRPr>
          </a:p>
        </p:txBody>
      </p:sp>
      <p:graphicFrame>
        <p:nvGraphicFramePr>
          <p:cNvPr id="9" name="table 364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4879975" y="781304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0.19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2.1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0242550" y="8462010"/>
            <a:ext cx="859663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altLang="zh-CN" sz="3600" b="1">
                <a:sym typeface="+mn-ea"/>
              </a:rPr>
              <a:t>=DAI </a:t>
            </a:r>
            <a:r>
              <a:rPr lang="zh-CN" altLang="en-US" sz="3600" b="1">
                <a:sym typeface="+mn-ea"/>
              </a:rPr>
              <a:t>➗</a:t>
            </a:r>
            <a:r>
              <a:rPr lang="en-US" altLang="zh-CN" sz="3600" b="1">
                <a:sym typeface="+mn-ea"/>
              </a:rPr>
              <a:t>  LGNS = 2.1</a:t>
            </a:r>
            <a:r>
              <a:rPr lang="zh-CN" altLang="en-US" sz="3600" b="1">
                <a:sym typeface="+mn-ea"/>
              </a:rPr>
              <a:t>÷</a:t>
            </a:r>
            <a:r>
              <a:rPr lang="en-US" altLang="zh-CN" sz="3600" b="1">
                <a:sym typeface="+mn-ea"/>
              </a:rPr>
              <a:t>0.19= 11.05 $ </a:t>
            </a:r>
            <a:endParaRPr lang="en-US" altLang="zh-CN" sz="3600" b="1"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62" name="rect 36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6" name="textbox 366"/>
          <p:cNvSpPr/>
          <p:nvPr/>
        </p:nvSpPr>
        <p:spPr>
          <a:xfrm>
            <a:off x="1221470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728980" y="2327275"/>
            <a:ext cx="6463665" cy="1290955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4" name="textbox 374"/>
          <p:cNvSpPr/>
          <p:nvPr/>
        </p:nvSpPr>
        <p:spPr>
          <a:xfrm>
            <a:off x="716476" y="2589023"/>
            <a:ext cx="893571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1171575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lang="zh-CN"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币价涨跌的逻辑</a:t>
            </a:r>
            <a:r>
              <a:rPr sz="53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  <p:graphicFrame>
        <p:nvGraphicFramePr>
          <p:cNvPr id="3" name="table 36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796790" y="390525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0.2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82140" y="4543425"/>
            <a:ext cx="225679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初始底池</a:t>
            </a:r>
            <a:endParaRPr lang="zh-CN" altLang="en-US" sz="3600" b="1"/>
          </a:p>
        </p:txBody>
      </p:sp>
      <p:sp>
        <p:nvSpPr>
          <p:cNvPr id="6" name="文本框 5"/>
          <p:cNvSpPr txBox="1"/>
          <p:nvPr/>
        </p:nvSpPr>
        <p:spPr>
          <a:xfrm>
            <a:off x="10143490" y="4417060"/>
            <a:ext cx="740791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altLang="zh-CN" sz="3600" b="1">
                <a:sym typeface="+mn-ea"/>
              </a:rPr>
              <a:t>=DAI </a:t>
            </a:r>
            <a:r>
              <a:rPr lang="zh-CN" altLang="en-US" sz="3600" b="1">
                <a:sym typeface="+mn-ea"/>
              </a:rPr>
              <a:t>➗</a:t>
            </a:r>
            <a:r>
              <a:rPr lang="en-US" altLang="zh-CN" sz="3600" b="1">
                <a:sym typeface="+mn-ea"/>
              </a:rPr>
              <a:t>  LGNS = 2</a:t>
            </a:r>
            <a:r>
              <a:rPr lang="zh-CN" altLang="en-US" sz="3600" b="1">
                <a:sym typeface="+mn-ea"/>
              </a:rPr>
              <a:t>÷</a:t>
            </a:r>
            <a:r>
              <a:rPr lang="en-US" altLang="zh-CN" sz="3600" b="1">
                <a:sym typeface="+mn-ea"/>
              </a:rPr>
              <a:t>0.2= 10 $ </a:t>
            </a:r>
            <a:endParaRPr lang="en-US" altLang="zh-CN" sz="36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82140" y="6135370"/>
            <a:ext cx="15340965" cy="1343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/>
              <a:t>假设我要卖出</a:t>
            </a:r>
            <a:r>
              <a:rPr lang="en-US" altLang="zh-CN" sz="3600"/>
              <a:t>0.01</a:t>
            </a:r>
            <a:r>
              <a:rPr lang="zh-CN" altLang="en-US" sz="3600"/>
              <a:t>亿的</a:t>
            </a:r>
            <a:r>
              <a:rPr lang="en-US" altLang="zh-CN" sz="3600"/>
              <a:t>LGNS</a:t>
            </a:r>
            <a:r>
              <a:rPr lang="zh-CN" altLang="en-US" sz="3600">
                <a:ea typeface="宋体" panose="02010600030101010101" pitchFamily="2" charset="-122"/>
              </a:rPr>
              <a:t>，钱包转出</a:t>
            </a:r>
            <a:r>
              <a:rPr lang="en-US" altLang="zh-CN" sz="3600">
                <a:ea typeface="宋体" panose="02010600030101010101" pitchFamily="2" charset="-122"/>
              </a:rPr>
              <a:t>0.01</a:t>
            </a:r>
            <a:r>
              <a:rPr lang="zh-CN" altLang="en-US" sz="3600">
                <a:ea typeface="宋体" panose="02010600030101010101" pitchFamily="2" charset="-122"/>
              </a:rPr>
              <a:t>亿</a:t>
            </a:r>
            <a:r>
              <a:rPr lang="en-US" altLang="zh-CN" sz="3600">
                <a:ea typeface="宋体" panose="02010600030101010101" pitchFamily="2" charset="-122"/>
              </a:rPr>
              <a:t>LGNS</a:t>
            </a:r>
            <a:r>
              <a:rPr lang="zh-CN" altLang="en-US" sz="3600">
                <a:ea typeface="宋体" panose="02010600030101010101" pitchFamily="2" charset="-122"/>
              </a:rPr>
              <a:t>到底池，底池转</a:t>
            </a:r>
            <a:r>
              <a:rPr lang="en-US" altLang="zh-CN" sz="3600">
                <a:ea typeface="宋体" panose="02010600030101010101" pitchFamily="2" charset="-122"/>
              </a:rPr>
              <a:t>0.01*10=0.1</a:t>
            </a:r>
            <a:r>
              <a:rPr lang="zh-CN" altLang="en-US" sz="3600">
                <a:ea typeface="宋体" panose="02010600030101010101" pitchFamily="2" charset="-122"/>
              </a:rPr>
              <a:t>亿的</a:t>
            </a:r>
            <a:r>
              <a:rPr lang="en-US" altLang="zh-CN" sz="3600">
                <a:ea typeface="宋体" panose="02010600030101010101" pitchFamily="2" charset="-122"/>
              </a:rPr>
              <a:t>DAI</a:t>
            </a:r>
            <a:r>
              <a:rPr lang="zh-CN" altLang="en-US" sz="3600">
                <a:ea typeface="宋体" panose="02010600030101010101" pitchFamily="2" charset="-122"/>
              </a:rPr>
              <a:t>，到我的钱包。</a:t>
            </a:r>
            <a:endParaRPr lang="zh-CN" altLang="en-US" sz="3600"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2140" y="8462010"/>
            <a:ext cx="2709545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底池转变</a:t>
            </a:r>
            <a:r>
              <a:rPr lang="zh-CN" altLang="en-US" sz="3600" b="1">
                <a:sym typeface="+mn-ea"/>
              </a:rPr>
              <a:t>为</a:t>
            </a:r>
            <a:endParaRPr lang="zh-CN" altLang="en-US" sz="3600" b="1">
              <a:sym typeface="+mn-ea"/>
            </a:endParaRPr>
          </a:p>
        </p:txBody>
      </p:sp>
      <p:graphicFrame>
        <p:nvGraphicFramePr>
          <p:cNvPr id="9" name="table 364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4879975" y="781304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0.21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1.9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0242550" y="8462010"/>
            <a:ext cx="859663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altLang="zh-CN" sz="3600" b="1">
                <a:sym typeface="+mn-ea"/>
              </a:rPr>
              <a:t>=DAI </a:t>
            </a:r>
            <a:r>
              <a:rPr lang="zh-CN" altLang="en-US" sz="3600" b="1">
                <a:sym typeface="+mn-ea"/>
              </a:rPr>
              <a:t>➗</a:t>
            </a:r>
            <a:r>
              <a:rPr lang="en-US" altLang="zh-CN" sz="3600" b="1">
                <a:sym typeface="+mn-ea"/>
              </a:rPr>
              <a:t>  LGNS = 1.9</a:t>
            </a:r>
            <a:r>
              <a:rPr lang="zh-CN" altLang="en-US" sz="3600" b="1">
                <a:sym typeface="+mn-ea"/>
              </a:rPr>
              <a:t>÷</a:t>
            </a:r>
            <a:r>
              <a:rPr lang="en-US" altLang="zh-CN" sz="3600" b="1">
                <a:sym typeface="+mn-ea"/>
              </a:rPr>
              <a:t>0.21= 9.04 $ </a:t>
            </a:r>
            <a:endParaRPr lang="en-US" altLang="zh-CN" sz="3600" b="1">
              <a:sym typeface="+mn-e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62" name="rect 36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6" name="textbox 366"/>
          <p:cNvSpPr/>
          <p:nvPr/>
        </p:nvSpPr>
        <p:spPr>
          <a:xfrm>
            <a:off x="1221470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728980" y="2327275"/>
            <a:ext cx="6463665" cy="1290955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4" name="textbox 374"/>
          <p:cNvSpPr/>
          <p:nvPr/>
        </p:nvSpPr>
        <p:spPr>
          <a:xfrm>
            <a:off x="716476" y="2589023"/>
            <a:ext cx="893571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1171575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lang="zh-CN"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底池数据的推演</a:t>
            </a:r>
            <a:r>
              <a:rPr sz="53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  <p:graphicFrame>
        <p:nvGraphicFramePr>
          <p:cNvPr id="3" name="table 36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796790" y="390525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0.17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2.2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882140" y="4543425"/>
            <a:ext cx="2524125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600" b="1">
                <a:sym typeface="+mn-ea"/>
              </a:rPr>
              <a:t>2025.10.17</a:t>
            </a:r>
            <a:endParaRPr lang="en-US" altLang="zh-CN" sz="36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43490" y="4417060"/>
            <a:ext cx="8154670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altLang="zh-CN" sz="3600" b="1">
                <a:sym typeface="+mn-ea"/>
              </a:rPr>
              <a:t>=DAI </a:t>
            </a:r>
            <a:r>
              <a:rPr lang="zh-CN" altLang="en-US" sz="3600" b="1">
                <a:sym typeface="+mn-ea"/>
              </a:rPr>
              <a:t>➗</a:t>
            </a:r>
            <a:r>
              <a:rPr lang="en-US" altLang="zh-CN" sz="3600" b="1">
                <a:sym typeface="+mn-ea"/>
              </a:rPr>
              <a:t>  LGNS = 2.2</a:t>
            </a:r>
            <a:r>
              <a:rPr lang="zh-CN" altLang="en-US" sz="3600" b="1">
                <a:sym typeface="+mn-ea"/>
              </a:rPr>
              <a:t>÷</a:t>
            </a:r>
            <a:r>
              <a:rPr lang="en-US" altLang="zh-CN" sz="3600" b="1">
                <a:sym typeface="+mn-ea"/>
              </a:rPr>
              <a:t>0.17= 13 $ </a:t>
            </a:r>
            <a:endParaRPr lang="en-US" altLang="zh-CN" sz="36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20570" y="5612765"/>
            <a:ext cx="16278225" cy="610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/>
              <a:t>假设没有债券的方式，只有活期买入。币价跌到</a:t>
            </a:r>
            <a:r>
              <a:rPr lang="en-US" altLang="zh-CN" sz="3200"/>
              <a:t>6</a:t>
            </a:r>
            <a:r>
              <a:rPr lang="zh-CN" altLang="en-US" sz="3200"/>
              <a:t>美金，我的底池应该是什么样的</a:t>
            </a:r>
            <a:r>
              <a:rPr lang="zh-CN" altLang="en-US" sz="3200"/>
              <a:t>情况？</a:t>
            </a:r>
            <a:endParaRPr lang="zh-CN" altLang="en-US" sz="3200"/>
          </a:p>
        </p:txBody>
      </p:sp>
      <p:sp>
        <p:nvSpPr>
          <p:cNvPr id="2" name="文本框 1"/>
          <p:cNvSpPr txBox="1"/>
          <p:nvPr/>
        </p:nvSpPr>
        <p:spPr>
          <a:xfrm>
            <a:off x="2094230" y="6223635"/>
            <a:ext cx="15340965" cy="4113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3200"/>
              <a:t>根据去中心化交易所</a:t>
            </a:r>
            <a:r>
              <a:rPr lang="en-US" altLang="zh-CN" sz="3200"/>
              <a:t>AMM</a:t>
            </a:r>
            <a:r>
              <a:rPr lang="zh-CN" altLang="en-US" sz="3200"/>
              <a:t>自动做市商的机制，我们设定</a:t>
            </a:r>
            <a:r>
              <a:rPr lang="en-US" altLang="zh-CN" sz="3200"/>
              <a:t>LGNS</a:t>
            </a:r>
            <a:r>
              <a:rPr lang="zh-CN" altLang="en-US" sz="3200"/>
              <a:t>为</a:t>
            </a:r>
            <a:r>
              <a:rPr lang="en-US" altLang="zh-CN" sz="3200"/>
              <a:t>x</a:t>
            </a:r>
            <a:r>
              <a:rPr lang="zh-CN" altLang="en-US" sz="3200"/>
              <a:t>，</a:t>
            </a:r>
            <a:r>
              <a:rPr lang="en-US" altLang="zh-CN" sz="3200"/>
              <a:t>DAI</a:t>
            </a:r>
            <a:r>
              <a:rPr lang="zh-CN" altLang="en-US" sz="3200"/>
              <a:t>为</a:t>
            </a:r>
            <a:r>
              <a:rPr lang="en-US" altLang="zh-CN" sz="3200"/>
              <a:t>y</a:t>
            </a:r>
            <a:r>
              <a:rPr lang="zh-CN" altLang="en-US" sz="3200"/>
              <a:t>。</a:t>
            </a:r>
            <a:endParaRPr lang="zh-CN" altLang="en-US" sz="3200"/>
          </a:p>
          <a:p>
            <a:pPr>
              <a:lnSpc>
                <a:spcPct val="110000"/>
              </a:lnSpc>
            </a:pPr>
            <a:r>
              <a:rPr lang="en-US" altLang="zh-CN" sz="3200"/>
              <a:t>x </a:t>
            </a:r>
            <a:r>
              <a:rPr lang="zh-CN" altLang="en-US" sz="3200"/>
              <a:t>✖</a:t>
            </a:r>
            <a:r>
              <a:rPr lang="en-US" altLang="zh-CN" sz="3200"/>
              <a:t> y= K</a:t>
            </a:r>
            <a:r>
              <a:rPr lang="zh-CN" altLang="en-US" sz="3200">
                <a:ea typeface="宋体" panose="02010600030101010101" pitchFamily="2" charset="-122"/>
              </a:rPr>
              <a:t>，</a:t>
            </a:r>
            <a:r>
              <a:rPr lang="en-US" altLang="zh-CN" sz="3200">
                <a:ea typeface="宋体" panose="02010600030101010101" pitchFamily="2" charset="-122"/>
              </a:rPr>
              <a:t>K</a:t>
            </a:r>
            <a:r>
              <a:rPr lang="zh-CN" altLang="en-US" sz="3200">
                <a:ea typeface="宋体" panose="02010600030101010101" pitchFamily="2" charset="-122"/>
              </a:rPr>
              <a:t>是常数。币价</a:t>
            </a:r>
            <a:r>
              <a:rPr lang="en-US" altLang="zh-CN" sz="3200">
                <a:ea typeface="宋体" panose="02010600030101010101" pitchFamily="2" charset="-122"/>
              </a:rPr>
              <a:t>=y </a:t>
            </a:r>
            <a:r>
              <a:rPr lang="zh-CN" altLang="en-US" sz="3200">
                <a:ea typeface="宋体" panose="02010600030101010101" pitchFamily="2" charset="-122"/>
              </a:rPr>
              <a:t>➗</a:t>
            </a:r>
            <a:r>
              <a:rPr lang="en-US" altLang="zh-CN" sz="3200">
                <a:ea typeface="宋体" panose="02010600030101010101" pitchFamily="2" charset="-122"/>
              </a:rPr>
              <a:t> x</a:t>
            </a:r>
            <a:r>
              <a:rPr lang="zh-CN" altLang="en-US" sz="3200">
                <a:ea typeface="宋体" panose="02010600030101010101" pitchFamily="2" charset="-122"/>
              </a:rPr>
              <a:t>。于是可以得出以下二元一次方程组：</a:t>
            </a:r>
            <a:endParaRPr lang="zh-CN" altLang="en-US" sz="3200">
              <a:ea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200">
                <a:ea typeface="宋体" panose="02010600030101010101" pitchFamily="2" charset="-122"/>
              </a:rPr>
              <a:t>   </a:t>
            </a:r>
            <a:r>
              <a:rPr lang="zh-CN" altLang="en-US" sz="3200">
                <a:ea typeface="宋体" panose="02010600030101010101" pitchFamily="2" charset="-122"/>
              </a:rPr>
              <a:t>算式</a:t>
            </a:r>
            <a:r>
              <a:rPr lang="en-US" altLang="zh-CN" sz="3200">
                <a:ea typeface="宋体" panose="02010600030101010101" pitchFamily="2" charset="-122"/>
              </a:rPr>
              <a:t>1</a:t>
            </a:r>
            <a:r>
              <a:rPr lang="zh-CN" altLang="en-US" sz="3200">
                <a:ea typeface="宋体" panose="02010600030101010101" pitchFamily="2" charset="-122"/>
              </a:rPr>
              <a:t>：</a:t>
            </a:r>
            <a:r>
              <a:rPr lang="en-US" altLang="zh-CN" sz="3200">
                <a:ea typeface="宋体" panose="02010600030101010101" pitchFamily="2" charset="-122"/>
              </a:rPr>
              <a:t>x </a:t>
            </a:r>
            <a:r>
              <a:rPr lang="zh-CN" altLang="en-US" sz="3200">
                <a:ea typeface="宋体" panose="02010600030101010101" pitchFamily="2" charset="-122"/>
              </a:rPr>
              <a:t>✖</a:t>
            </a:r>
            <a:r>
              <a:rPr lang="en-US" altLang="zh-CN" sz="3200">
                <a:ea typeface="宋体" panose="02010600030101010101" pitchFamily="2" charset="-122"/>
              </a:rPr>
              <a:t> y=2.2 </a:t>
            </a:r>
            <a:r>
              <a:rPr lang="zh-CN" altLang="en-US" sz="3200">
                <a:ea typeface="宋体" panose="02010600030101010101" pitchFamily="2" charset="-122"/>
              </a:rPr>
              <a:t>✖</a:t>
            </a:r>
            <a:r>
              <a:rPr lang="en-US" altLang="zh-CN" sz="3200">
                <a:ea typeface="宋体" panose="02010600030101010101" pitchFamily="2" charset="-122"/>
              </a:rPr>
              <a:t> 0.17= 0.374</a:t>
            </a:r>
            <a:endParaRPr lang="en-US" altLang="zh-CN" sz="3200">
              <a:ea typeface="宋体" panose="02010600030101010101" pitchFamily="2" charset="-122"/>
            </a:endParaRPr>
          </a:p>
          <a:p>
            <a:pPr algn="l">
              <a:lnSpc>
                <a:spcPct val="110000"/>
              </a:lnSpc>
              <a:buClrTx/>
              <a:buSzTx/>
              <a:buFontTx/>
            </a:pPr>
            <a:r>
              <a:rPr lang="en-US" altLang="zh-CN" sz="3200">
                <a:ea typeface="宋体" panose="02010600030101010101" pitchFamily="2" charset="-122"/>
              </a:rPr>
              <a:t>   </a:t>
            </a:r>
            <a:r>
              <a:rPr lang="zh-CN" altLang="en-US" sz="3200">
                <a:ea typeface="宋体" panose="02010600030101010101" pitchFamily="2" charset="-122"/>
              </a:rPr>
              <a:t>算是</a:t>
            </a:r>
            <a:r>
              <a:rPr lang="en-US" altLang="zh-CN" sz="3200">
                <a:ea typeface="宋体" panose="02010600030101010101" pitchFamily="2" charset="-122"/>
              </a:rPr>
              <a:t>2</a:t>
            </a:r>
            <a:r>
              <a:rPr lang="zh-CN" altLang="en-US" sz="3200">
                <a:ea typeface="宋体" panose="02010600030101010101" pitchFamily="2" charset="-122"/>
              </a:rPr>
              <a:t>：</a:t>
            </a:r>
            <a:r>
              <a:rPr lang="en-US" altLang="zh-CN" sz="3200">
                <a:ea typeface="宋体" panose="02010600030101010101" pitchFamily="2" charset="-122"/>
              </a:rPr>
              <a:t>y </a:t>
            </a:r>
            <a:r>
              <a:rPr lang="zh-CN" altLang="en-US" sz="3200">
                <a:ea typeface="宋体" panose="02010600030101010101" pitchFamily="2" charset="-122"/>
              </a:rPr>
              <a:t>➗</a:t>
            </a:r>
            <a:r>
              <a:rPr lang="en-US" altLang="zh-CN" sz="3200">
                <a:ea typeface="宋体" panose="02010600030101010101" pitchFamily="2" charset="-122"/>
              </a:rPr>
              <a:t>  x=6 </a:t>
            </a:r>
            <a:endParaRPr lang="en-US" altLang="zh-CN" sz="3200">
              <a:ea typeface="宋体" panose="02010600030101010101" pitchFamily="2" charset="-122"/>
            </a:endParaRPr>
          </a:p>
          <a:p>
            <a:pPr algn="l">
              <a:lnSpc>
                <a:spcPct val="110000"/>
              </a:lnSpc>
              <a:buClrTx/>
              <a:buSzTx/>
              <a:buFontTx/>
            </a:pPr>
            <a:r>
              <a:rPr lang="en-US" altLang="zh-CN" sz="3200">
                <a:ea typeface="宋体" panose="02010600030101010101" pitchFamily="2" charset="-122"/>
              </a:rPr>
              <a:t>   </a:t>
            </a:r>
            <a:r>
              <a:rPr lang="zh-CN" altLang="en-US" sz="3200">
                <a:ea typeface="宋体" panose="02010600030101010101" pitchFamily="2" charset="-122"/>
              </a:rPr>
              <a:t>代数解方程：</a:t>
            </a:r>
            <a:r>
              <a:rPr lang="en-US" altLang="zh-CN" sz="3200">
                <a:ea typeface="宋体" panose="02010600030101010101" pitchFamily="2" charset="-122"/>
              </a:rPr>
              <a:t> y=6x  </a:t>
            </a:r>
            <a:r>
              <a:rPr lang="zh-CN" altLang="en-US" sz="3200">
                <a:ea typeface="宋体" panose="02010600030101010101" pitchFamily="2" charset="-122"/>
              </a:rPr>
              <a:t>代入算式</a:t>
            </a:r>
            <a:r>
              <a:rPr lang="en-US" altLang="zh-CN" sz="3200">
                <a:ea typeface="宋体" panose="02010600030101010101" pitchFamily="2" charset="-122"/>
              </a:rPr>
              <a:t>1 </a:t>
            </a:r>
            <a:r>
              <a:rPr lang="zh-CN" altLang="en-US" sz="3200">
                <a:ea typeface="宋体" panose="02010600030101010101" pitchFamily="2" charset="-122"/>
              </a:rPr>
              <a:t>得到</a:t>
            </a:r>
            <a:r>
              <a:rPr lang="en-US" altLang="zh-CN" sz="3200">
                <a:ea typeface="宋体" panose="02010600030101010101" pitchFamily="2" charset="-122"/>
              </a:rPr>
              <a:t> 6x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²=</a:t>
            </a:r>
            <a:r>
              <a:rPr lang="en-US" altLang="zh-CN" sz="3200">
                <a:ea typeface="宋体" panose="02010600030101010101" pitchFamily="2" charset="-122"/>
              </a:rPr>
              <a:t>0.374</a:t>
            </a:r>
            <a:r>
              <a:rPr lang="zh-CN" altLang="en-US" sz="3200">
                <a:ea typeface="宋体" panose="02010600030101010101" pitchFamily="2" charset="-122"/>
              </a:rPr>
              <a:t>，</a:t>
            </a:r>
            <a:r>
              <a:rPr lang="en-US" altLang="zh-CN" sz="3200">
                <a:ea typeface="宋体" panose="02010600030101010101" pitchFamily="2" charset="-122"/>
              </a:rPr>
              <a:t>x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²=</a:t>
            </a:r>
            <a:r>
              <a:rPr lang="en-US" altLang="zh-CN" sz="3200">
                <a:ea typeface="宋体" panose="02010600030101010101" pitchFamily="2" charset="-122"/>
              </a:rPr>
              <a:t>0.062，x=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√2=0.25</a:t>
            </a:r>
            <a:endParaRPr lang="en-US" altLang="zh-CN" sz="3200">
              <a:ea typeface="宋体" panose="02010600030101010101" pitchFamily="2" charset="-122"/>
            </a:endParaRPr>
          </a:p>
          <a:p>
            <a:pPr algn="l">
              <a:lnSpc>
                <a:spcPct val="110000"/>
              </a:lnSpc>
              <a:buClrTx/>
              <a:buSzTx/>
              <a:buFontTx/>
            </a:pPr>
            <a:r>
              <a:rPr lang="en-US" altLang="zh-CN" sz="3200">
                <a:ea typeface="宋体" panose="02010600030101010101" pitchFamily="2" charset="-122"/>
              </a:rPr>
              <a:t>   </a:t>
            </a:r>
            <a:r>
              <a:rPr lang="zh-CN" altLang="en-US" sz="3200">
                <a:ea typeface="宋体" panose="02010600030101010101" pitchFamily="2" charset="-122"/>
              </a:rPr>
              <a:t>最后得到：</a:t>
            </a:r>
            <a:r>
              <a:rPr lang="en-US" altLang="zh-CN" sz="3200">
                <a:ea typeface="宋体" panose="02010600030101010101" pitchFamily="2" charset="-122"/>
              </a:rPr>
              <a:t>x=0.25</a:t>
            </a:r>
            <a:r>
              <a:rPr lang="zh-CN" altLang="en-US" sz="3200">
                <a:ea typeface="宋体" panose="02010600030101010101" pitchFamily="2" charset="-122"/>
              </a:rPr>
              <a:t>，</a:t>
            </a:r>
            <a:r>
              <a:rPr lang="en-US" altLang="zh-CN" sz="3200">
                <a:ea typeface="宋体" panose="02010600030101010101" pitchFamily="2" charset="-122"/>
              </a:rPr>
              <a:t>y=1.5</a:t>
            </a:r>
            <a:endParaRPr lang="en-US" altLang="zh-CN" sz="3200">
              <a:ea typeface="宋体" panose="02010600030101010101" pitchFamily="2" charset="-122"/>
            </a:endParaRPr>
          </a:p>
          <a:p>
            <a:pPr algn="l">
              <a:lnSpc>
                <a:spcPct val="110000"/>
              </a:lnSpc>
              <a:buClrTx/>
              <a:buSzTx/>
              <a:buFontTx/>
            </a:pPr>
            <a:r>
              <a:rPr lang="en-US" altLang="zh-CN" sz="3200">
                <a:ea typeface="宋体" panose="02010600030101010101" pitchFamily="2" charset="-122"/>
              </a:rPr>
              <a:t>   </a:t>
            </a:r>
            <a:r>
              <a:rPr lang="zh-CN" altLang="en-US" sz="3200">
                <a:ea typeface="宋体" panose="02010600030101010101" pitchFamily="2" charset="-122"/>
              </a:rPr>
              <a:t>也就是币价跌倒</a:t>
            </a:r>
            <a:r>
              <a:rPr lang="en-US" altLang="zh-CN" sz="3200">
                <a:ea typeface="宋体" panose="02010600030101010101" pitchFamily="2" charset="-122"/>
              </a:rPr>
              <a:t>6</a:t>
            </a:r>
            <a:r>
              <a:rPr lang="zh-CN" altLang="en-US" sz="3200">
                <a:ea typeface="宋体" panose="02010600030101010101" pitchFamily="2" charset="-122"/>
              </a:rPr>
              <a:t>美金的时候，底池</a:t>
            </a:r>
            <a:r>
              <a:rPr lang="en-US" altLang="zh-CN" sz="3200">
                <a:ea typeface="宋体" panose="02010600030101010101" pitchFamily="2" charset="-122"/>
              </a:rPr>
              <a:t>LGNS</a:t>
            </a:r>
            <a:r>
              <a:rPr lang="zh-CN" altLang="en-US" sz="3200">
                <a:ea typeface="宋体" panose="02010600030101010101" pitchFamily="2" charset="-122"/>
              </a:rPr>
              <a:t>应该是</a:t>
            </a:r>
            <a:r>
              <a:rPr lang="en-US" altLang="zh-CN" sz="4400" b="1">
                <a:solidFill>
                  <a:srgbClr val="FF0000"/>
                </a:solidFill>
                <a:ea typeface="宋体" panose="02010600030101010101" pitchFamily="2" charset="-122"/>
              </a:rPr>
              <a:t>0.25</a:t>
            </a:r>
            <a:r>
              <a:rPr lang="zh-CN" altLang="en-US" sz="4400" b="1">
                <a:solidFill>
                  <a:srgbClr val="FF0000"/>
                </a:solidFill>
                <a:ea typeface="宋体" panose="02010600030101010101" pitchFamily="2" charset="-122"/>
              </a:rPr>
              <a:t>亿</a:t>
            </a:r>
            <a:r>
              <a:rPr lang="zh-CN" altLang="en-US" sz="3200">
                <a:ea typeface="宋体" panose="02010600030101010101" pitchFamily="2" charset="-122"/>
              </a:rPr>
              <a:t>，</a:t>
            </a:r>
            <a:r>
              <a:rPr lang="en-US" altLang="zh-CN" sz="3200">
                <a:ea typeface="宋体" panose="02010600030101010101" pitchFamily="2" charset="-122"/>
              </a:rPr>
              <a:t>DAI</a:t>
            </a:r>
            <a:r>
              <a:rPr lang="zh-CN" altLang="en-US" sz="3200">
                <a:ea typeface="宋体" panose="02010600030101010101" pitchFamily="2" charset="-122"/>
              </a:rPr>
              <a:t>是</a:t>
            </a:r>
            <a:r>
              <a:rPr lang="en-US" altLang="zh-CN" sz="4400" b="1">
                <a:solidFill>
                  <a:srgbClr val="FF0000"/>
                </a:solidFill>
                <a:ea typeface="宋体" panose="02010600030101010101" pitchFamily="2" charset="-122"/>
              </a:rPr>
              <a:t>1.5</a:t>
            </a:r>
            <a:r>
              <a:rPr lang="zh-CN" altLang="en-US" sz="4400" b="1">
                <a:solidFill>
                  <a:srgbClr val="FF0000"/>
                </a:solidFill>
                <a:ea typeface="宋体" panose="02010600030101010101" pitchFamily="2" charset="-122"/>
              </a:rPr>
              <a:t>亿</a:t>
            </a:r>
            <a:endParaRPr lang="en-US" altLang="zh-CN" sz="44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l">
              <a:lnSpc>
                <a:spcPct val="110000"/>
              </a:lnSpc>
              <a:buClrTx/>
              <a:buSzTx/>
              <a:buFontTx/>
            </a:pPr>
            <a:endParaRPr lang="en-US" altLang="zh-CN" sz="3200">
              <a:ea typeface="宋体" panose="02010600030101010101" pitchFamily="2" charset="-122"/>
            </a:endParaRPr>
          </a:p>
          <a:p>
            <a:endParaRPr lang="en-US" altLang="zh-CN" sz="320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62" name="rect 362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6" name="textbox 366"/>
          <p:cNvSpPr/>
          <p:nvPr/>
        </p:nvSpPr>
        <p:spPr>
          <a:xfrm>
            <a:off x="1221470" y="749810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368" name="picture 3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370" name="rect 370"/>
          <p:cNvSpPr/>
          <p:nvPr/>
        </p:nvSpPr>
        <p:spPr>
          <a:xfrm>
            <a:off x="728980" y="2327275"/>
            <a:ext cx="6463665" cy="1290955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4" name="textbox 374"/>
          <p:cNvSpPr/>
          <p:nvPr/>
        </p:nvSpPr>
        <p:spPr>
          <a:xfrm>
            <a:off x="716476" y="2589023"/>
            <a:ext cx="8935719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  <a:tabLst>
                <a:tab pos="1171575" algn="l"/>
              </a:tabLst>
            </a:pPr>
            <a:r>
              <a:rPr sz="5300" kern="0" spc="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	</a:t>
            </a:r>
            <a:r>
              <a:rPr lang="zh-CN" sz="5300" b="1" kern="0" spc="-3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资金净流入巨大</a:t>
            </a:r>
            <a:r>
              <a:rPr sz="5300" b="1" kern="0" spc="-4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    </a:t>
            </a:r>
            <a:endParaRPr sz="53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29178" y="3617633"/>
            <a:ext cx="338734" cy="239750"/>
          </a:xfrm>
          <a:prstGeom prst="rect">
            <a:avLst/>
          </a:prstGeom>
        </p:spPr>
      </p:pic>
      <p:graphicFrame>
        <p:nvGraphicFramePr>
          <p:cNvPr id="3" name="table 364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796790" y="390525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0.25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1.5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020570" y="4257040"/>
            <a:ext cx="2497455" cy="11068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美金</a:t>
            </a:r>
            <a:r>
              <a:rPr lang="zh-CN" altLang="en-US" sz="3600" b="1">
                <a:sym typeface="+mn-ea"/>
              </a:rPr>
              <a:t>理论</a:t>
            </a:r>
            <a:r>
              <a:rPr lang="zh-CN" altLang="en-US" sz="3600" b="1">
                <a:sym typeface="+mn-ea"/>
              </a:rPr>
              <a:t>底池</a:t>
            </a:r>
            <a:endParaRPr lang="zh-CN" altLang="en-US" sz="36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986645" y="4147185"/>
            <a:ext cx="2393950" cy="1216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ym typeface="+mn-ea"/>
              </a:rPr>
              <a:t>币价</a:t>
            </a:r>
            <a:r>
              <a:rPr lang="en-US" altLang="zh-CN" sz="3600" b="1">
                <a:sym typeface="+mn-ea"/>
              </a:rPr>
              <a:t>6</a:t>
            </a:r>
            <a:r>
              <a:rPr lang="zh-CN" altLang="en-US" sz="3600" b="1">
                <a:sym typeface="+mn-ea"/>
              </a:rPr>
              <a:t>美金</a:t>
            </a:r>
            <a:endParaRPr lang="zh-CN" altLang="en-US" sz="3600" b="1">
              <a:sym typeface="+mn-ea"/>
            </a:endParaRPr>
          </a:p>
          <a:p>
            <a:r>
              <a:rPr lang="zh-CN" altLang="en-US" sz="3600" b="1">
                <a:sym typeface="+mn-ea"/>
              </a:rPr>
              <a:t>实际</a:t>
            </a:r>
            <a:r>
              <a:rPr lang="zh-CN" altLang="en-US" sz="3600" b="1">
                <a:sym typeface="+mn-ea"/>
              </a:rPr>
              <a:t>底池</a:t>
            </a:r>
            <a:endParaRPr lang="zh-CN" altLang="en-US" sz="36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75815" y="5886450"/>
            <a:ext cx="15340965" cy="3720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/>
              <a:t>差距的这个</a:t>
            </a:r>
            <a:r>
              <a:rPr lang="en-US" altLang="zh-CN" sz="3600"/>
              <a:t>2-1.5=0.5</a:t>
            </a:r>
            <a:r>
              <a:rPr lang="zh-CN" altLang="en-US" sz="3600"/>
              <a:t>亿的底池，就是差在</a:t>
            </a:r>
            <a:r>
              <a:rPr lang="zh-CN" altLang="en-US" sz="4000" b="1">
                <a:solidFill>
                  <a:srgbClr val="FF0000"/>
                </a:solidFill>
              </a:rPr>
              <a:t>长期流动性债券</a:t>
            </a:r>
            <a:r>
              <a:rPr lang="zh-CN" altLang="en-US" sz="3600"/>
              <a:t>上。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债券入场</a:t>
            </a:r>
            <a:r>
              <a:rPr lang="en-US" altLang="zh-CN" sz="4400">
                <a:solidFill>
                  <a:srgbClr val="FF0000"/>
                </a:solidFill>
              </a:rPr>
              <a:t>50%</a:t>
            </a:r>
            <a:r>
              <a:rPr lang="zh-CN" altLang="en-US" sz="3600"/>
              <a:t>拉动币价，要拉动</a:t>
            </a:r>
            <a:r>
              <a:rPr lang="en-US" altLang="zh-CN" sz="3600"/>
              <a:t>0.5</a:t>
            </a:r>
            <a:r>
              <a:rPr lang="zh-CN" altLang="en-US" sz="3600"/>
              <a:t>亿的底池，意味着要买入</a:t>
            </a:r>
            <a:r>
              <a:rPr lang="en-US" altLang="zh-CN" sz="3600">
                <a:ea typeface="宋体" panose="02010600030101010101" pitchFamily="2" charset="-122"/>
                <a:sym typeface="+mn-ea"/>
              </a:rPr>
              <a:t>2 </a:t>
            </a:r>
            <a:r>
              <a:rPr lang="zh-CN" altLang="en-US" sz="3600">
                <a:ea typeface="宋体" panose="02010600030101010101" pitchFamily="2" charset="-122"/>
                <a:sym typeface="+mn-ea"/>
              </a:rPr>
              <a:t>✖</a:t>
            </a:r>
            <a:r>
              <a:rPr lang="en-US" altLang="zh-CN" sz="3600">
                <a:ea typeface="宋体" panose="02010600030101010101" pitchFamily="2" charset="-122"/>
                <a:sym typeface="+mn-ea"/>
              </a:rPr>
              <a:t> 0.5=1</a:t>
            </a:r>
            <a:r>
              <a:rPr lang="zh-CN" altLang="en-US" sz="3600">
                <a:ea typeface="宋体" panose="02010600030101010101" pitchFamily="2" charset="-122"/>
                <a:sym typeface="+mn-ea"/>
              </a:rPr>
              <a:t>亿的长期债券！</a:t>
            </a:r>
            <a:endParaRPr lang="zh-CN" altLang="en-US" sz="3600">
              <a:ea typeface="宋体" panose="02010600030101010101" pitchFamily="2" charset="-122"/>
              <a:sym typeface="+mn-ea"/>
            </a:endParaRPr>
          </a:p>
          <a:p>
            <a:pPr algn="ctr"/>
            <a:r>
              <a:rPr lang="zh-CN" altLang="en-US" sz="3600" b="1">
                <a:solidFill>
                  <a:srgbClr val="FF0000"/>
                </a:solidFill>
                <a:ea typeface="宋体" panose="02010600030101010101" pitchFamily="2" charset="-122"/>
              </a:rPr>
              <a:t>资金净流入</a:t>
            </a:r>
            <a:r>
              <a:rPr lang="en-US" altLang="zh-CN" sz="3600" b="1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8000" b="1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sz="8000" b="1">
                <a:solidFill>
                  <a:srgbClr val="FF0000"/>
                </a:solidFill>
                <a:ea typeface="宋体" panose="02010600030101010101" pitchFamily="2" charset="-122"/>
              </a:rPr>
              <a:t>亿</a:t>
            </a:r>
            <a:r>
              <a:rPr lang="en-US" altLang="zh-CN" sz="3600" b="1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FF0000"/>
                </a:solidFill>
                <a:ea typeface="宋体" panose="02010600030101010101" pitchFamily="2" charset="-122"/>
              </a:rPr>
              <a:t>美金！</a:t>
            </a:r>
            <a:endParaRPr lang="zh-CN" altLang="en-US" sz="36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" name="table 364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2537440" y="3905250"/>
          <a:ext cx="4532630" cy="1591310"/>
        </p:xfrm>
        <a:graphic>
          <a:graphicData uri="http://schemas.openxmlformats.org/drawingml/2006/table">
            <a:tbl>
              <a:tblPr/>
              <a:tblGrid>
                <a:gridCol w="2213610"/>
                <a:gridCol w="2319020"/>
              </a:tblGrid>
              <a:tr h="7943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LGNS</a:t>
                      </a:r>
                      <a:endParaRPr lang="en-US" sz="3600" kern="0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DAI</a:t>
                      </a:r>
                      <a:endParaRPr 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r>
                        <a:rPr 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0.33</a:t>
                      </a:r>
                      <a:r>
                        <a:rPr lang="zh-CN" altLang="en-US" sz="3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3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B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5000"/>
                        </a:lnSpc>
                      </a:pPr>
                      <a:r>
                        <a:rPr 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2</a:t>
                      </a:r>
                      <a:r>
                        <a:rPr lang="zh-CN" altLang="en-US" sz="3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亿</a:t>
                      </a:r>
                      <a:endParaRPr lang="zh-CN" altLang="en-US" sz="3600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 anchor="ctr" anchorCtr="0">
                    <a:lnL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04" name="rect 304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06" name="table 306"/>
          <p:cNvGraphicFramePr>
            <a:graphicFrameLocks noGrp="1"/>
          </p:cNvGraphicFramePr>
          <p:nvPr/>
        </p:nvGraphicFramePr>
        <p:xfrm>
          <a:off x="13741506" y="5040008"/>
          <a:ext cx="4635500" cy="4352290"/>
        </p:xfrm>
        <a:graphic>
          <a:graphicData uri="http://schemas.openxmlformats.org/drawingml/2006/table">
            <a:tbl>
              <a:tblPr/>
              <a:tblGrid>
                <a:gridCol w="4635500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1740" algn="l" rtl="0" eaLnBrk="0">
                        <a:lnSpc>
                          <a:spcPct val="91000"/>
                        </a:lnSpc>
                      </a:pPr>
                      <a:r>
                        <a:rPr lang="en-US" sz="3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</a:t>
                      </a:r>
                      <a:r>
                        <a:rPr lang="en-US" sz="3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  <a:sym typeface="+mn-ea"/>
                        </a:rPr>
                        <a:t>DAO</a:t>
                      </a:r>
                      <a:r>
                        <a:rPr lang="zh-CN" altLang="en-US" sz="36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  <a:sym typeface="+mn-ea"/>
                        </a:rPr>
                        <a:t>组织基金</a:t>
                      </a:r>
                      <a:endParaRPr lang="zh-CN" altLang="en-US" sz="3600" kern="0" spc="-6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  <a:p>
                      <a:pPr marL="1221740" algn="l" rtl="0" eaLnBrk="0">
                        <a:lnSpc>
                          <a:spcPct val="91000"/>
                        </a:lnSpc>
                      </a:pPr>
                      <a:endParaRPr lang="zh-CN" altLang="en-US" sz="3600" kern="0" spc="-7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08" name="table 308"/>
          <p:cNvGraphicFramePr>
            <a:graphicFrameLocks noGrp="1"/>
          </p:cNvGraphicFramePr>
          <p:nvPr/>
        </p:nvGraphicFramePr>
        <p:xfrm>
          <a:off x="2472567" y="5040008"/>
          <a:ext cx="4634864" cy="4352290"/>
        </p:xfrm>
        <a:graphic>
          <a:graphicData uri="http://schemas.openxmlformats.org/drawingml/2006/table">
            <a:tbl>
              <a:tblPr/>
              <a:tblGrid>
                <a:gridCol w="4634864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r>
                        <a:rPr lang="en-US" sz="3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             1</a:t>
                      </a:r>
                      <a:r>
                        <a:rPr lang="zh-CN" altLang="en-US" sz="3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美元兜底</a:t>
                      </a:r>
                      <a:endParaRPr lang="zh-CN" altLang="en-US" sz="3600" kern="0" spc="-4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10" name="table 310"/>
          <p:cNvGraphicFramePr>
            <a:graphicFrameLocks noGrp="1"/>
          </p:cNvGraphicFramePr>
          <p:nvPr/>
        </p:nvGraphicFramePr>
        <p:xfrm>
          <a:off x="8107038" y="5040008"/>
          <a:ext cx="4634865" cy="4352290"/>
        </p:xfrm>
        <a:graphic>
          <a:graphicData uri="http://schemas.openxmlformats.org/drawingml/2006/table">
            <a:tbl>
              <a:tblPr/>
              <a:tblGrid>
                <a:gridCol w="4634865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55650" algn="l" rtl="0" eaLnBrk="0">
                        <a:lnSpc>
                          <a:spcPct val="79000"/>
                        </a:lnSpc>
                      </a:pPr>
                      <a:r>
                        <a:rPr lang="en-US" altLang="zh-CN" sz="3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  <a:sym typeface="+mn-ea"/>
                        </a:rPr>
                        <a:t>      </a:t>
                      </a:r>
                      <a:r>
                        <a:rPr lang="zh-CN" altLang="en-US" sz="3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  <a:sym typeface="+mn-ea"/>
                        </a:rPr>
                        <a:t>币量复利</a:t>
                      </a:r>
                      <a:endParaRPr lang="zh-CN" altLang="en-US" sz="3600" kern="0" spc="-7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  <a:p>
                      <a:pPr marL="755650" algn="l" rtl="0" eaLnBrk="0">
                        <a:lnSpc>
                          <a:spcPct val="79000"/>
                        </a:lnSpc>
                      </a:pPr>
                      <a:endParaRPr lang="zh-CN" altLang="en-US" sz="3600" kern="0" spc="-6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2" name="textbox 312"/>
          <p:cNvSpPr/>
          <p:nvPr/>
        </p:nvSpPr>
        <p:spPr>
          <a:xfrm>
            <a:off x="1221464" y="749786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7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3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7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729178" y="2327457"/>
            <a:ext cx="8036219" cy="1529926"/>
            <a:chOff x="0" y="0"/>
            <a:chExt cx="8036219" cy="1529926"/>
          </a:xfrm>
        </p:grpSpPr>
        <p:pic>
          <p:nvPicPr>
            <p:cNvPr id="316" name="picture 3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036219" cy="1529926"/>
            </a:xfrm>
            <a:prstGeom prst="rect">
              <a:avLst/>
            </a:prstGeom>
          </p:spPr>
        </p:pic>
        <p:sp>
          <p:nvSpPr>
            <p:cNvPr id="318" name="textbox 318"/>
            <p:cNvSpPr/>
            <p:nvPr/>
          </p:nvSpPr>
          <p:spPr>
            <a:xfrm>
              <a:off x="-12700" y="-12700"/>
              <a:ext cx="8061959" cy="16516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1575" algn="l" rtl="0" eaLnBrk="0">
                <a:lnSpc>
                  <a:spcPct val="93000"/>
                </a:lnSpc>
              </a:pPr>
              <a:r>
                <a:rPr lang="zh-CN"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下跌中的</a:t>
              </a:r>
              <a:r>
                <a:rPr lang="zh-CN"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确定性</a:t>
              </a:r>
              <a:endParaRPr lang="zh-CN"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pic>
        <p:nvPicPr>
          <p:cNvPr id="320" name="picture 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71408" y="5835328"/>
            <a:ext cx="1637804" cy="1637804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572921" y="6025940"/>
            <a:ext cx="1703717" cy="1256588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354904" y="5967483"/>
            <a:ext cx="1408710" cy="1373051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7617765" y="4542197"/>
            <a:ext cx="1059129" cy="1059125"/>
            <a:chOff x="0" y="0"/>
            <a:chExt cx="1059129" cy="1059125"/>
          </a:xfrm>
        </p:grpSpPr>
        <p:pic>
          <p:nvPicPr>
            <p:cNvPr id="326" name="picture 3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059129" cy="1059125"/>
            </a:xfrm>
            <a:prstGeom prst="rect">
              <a:avLst/>
            </a:prstGeom>
          </p:spPr>
        </p:pic>
        <p:sp>
          <p:nvSpPr>
            <p:cNvPr id="328" name="textbox 328"/>
            <p:cNvSpPr/>
            <p:nvPr/>
          </p:nvSpPr>
          <p:spPr>
            <a:xfrm>
              <a:off x="-12700" y="-12700"/>
              <a:ext cx="1084580" cy="1246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3220" algn="l" rtl="0" eaLnBrk="0">
                <a:lnSpc>
                  <a:spcPct val="83000"/>
                </a:lnSpc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2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3252234" y="4542197"/>
            <a:ext cx="1059129" cy="1059125"/>
            <a:chOff x="0" y="0"/>
            <a:chExt cx="1059129" cy="1059125"/>
          </a:xfrm>
        </p:grpSpPr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059129" cy="1059125"/>
            </a:xfrm>
            <a:prstGeom prst="rect">
              <a:avLst/>
            </a:prstGeom>
          </p:spPr>
        </p:pic>
        <p:sp>
          <p:nvSpPr>
            <p:cNvPr id="332" name="textbox 332"/>
            <p:cNvSpPr/>
            <p:nvPr/>
          </p:nvSpPr>
          <p:spPr>
            <a:xfrm>
              <a:off x="-12700" y="-12700"/>
              <a:ext cx="1084580" cy="1238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5750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3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1983295" y="4542197"/>
            <a:ext cx="1059127" cy="1059125"/>
            <a:chOff x="0" y="0"/>
            <a:chExt cx="1059127" cy="1059125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059127" cy="1059125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1084580" cy="1246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163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1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338" name="path 338"/>
          <p:cNvSpPr/>
          <p:nvPr/>
        </p:nvSpPr>
        <p:spPr>
          <a:xfrm>
            <a:off x="8506262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0" name="path 340"/>
          <p:cNvSpPr/>
          <p:nvPr/>
        </p:nvSpPr>
        <p:spPr>
          <a:xfrm>
            <a:off x="14140730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path 342"/>
          <p:cNvSpPr/>
          <p:nvPr/>
        </p:nvSpPr>
        <p:spPr>
          <a:xfrm>
            <a:off x="2871791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" name="picture 3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7040126" y="866042"/>
            <a:ext cx="2291683" cy="74787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54" name="rect 54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textbox 56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728980" y="2327275"/>
            <a:ext cx="7636510" cy="1291590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4880" algn="l" rtl="0" eaLnBrk="0">
              <a:lnSpc>
                <a:spcPct val="93000"/>
              </a:lnSpc>
            </a:pPr>
            <a:r>
              <a:rPr lang="zh-CN"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如何正确的应对</a:t>
            </a:r>
            <a:r>
              <a:rPr lang="zh-CN"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下跌</a:t>
            </a:r>
            <a:endParaRPr lang="zh-CN" sz="5300" b="1" kern="0" spc="-20" dirty="0">
              <a:solidFill>
                <a:srgbClr val="FFFFFF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4498308" y="4534933"/>
            <a:ext cx="5254777" cy="1375689"/>
            <a:chOff x="0" y="0"/>
            <a:chExt cx="5254777" cy="1375689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254777" cy="1375689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908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lang="zh-CN" sz="7400" b="1" dirty="0"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学习</a:t>
              </a:r>
              <a:endParaRPr lang="zh-CN" sz="7400" b="1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10566910" y="4534933"/>
            <a:ext cx="5254776" cy="1375689"/>
            <a:chOff x="0" y="0"/>
            <a:chExt cx="5254776" cy="1375689"/>
          </a:xfrm>
        </p:grpSpPr>
        <p:pic>
          <p:nvPicPr>
            <p:cNvPr id="66" name="picture 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254776" cy="1375689"/>
            </a:xfrm>
            <a:prstGeom prst="rect">
              <a:avLst/>
            </a:prstGeom>
          </p:spPr>
        </p:pic>
        <p:sp>
          <p:nvSpPr>
            <p:cNvPr id="68" name="textbox 68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146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lang="zh-CN" sz="7400" b="1" dirty="0"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拿住</a:t>
              </a:r>
              <a:endParaRPr lang="zh-CN" sz="7400" b="1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4498308" y="6472597"/>
            <a:ext cx="5254777" cy="1375689"/>
            <a:chOff x="0" y="0"/>
            <a:chExt cx="5254777" cy="1375689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254777" cy="1375689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8445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lang="zh-CN" sz="7400" b="1" dirty="0"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加仓</a:t>
              </a:r>
              <a:endParaRPr lang="zh-CN" sz="7400" b="1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10566910" y="6472597"/>
            <a:ext cx="5254776" cy="1375689"/>
            <a:chOff x="0" y="0"/>
            <a:chExt cx="5254776" cy="1375689"/>
          </a:xfrm>
        </p:grpSpPr>
        <p:pic>
          <p:nvPicPr>
            <p:cNvPr id="78" name="picture 7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5254776" cy="1375689"/>
            </a:xfrm>
            <a:prstGeom prst="rect">
              <a:avLst/>
            </a:prstGeom>
          </p:spPr>
        </p:pic>
        <p:sp>
          <p:nvSpPr>
            <p:cNvPr id="80" name="textbox 80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6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3670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lang="zh-CN" sz="7400" b="1" dirty="0"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布道</a:t>
              </a:r>
              <a:endParaRPr lang="zh-CN" sz="7400" b="1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4498340" y="8373110"/>
            <a:ext cx="6233160" cy="1375410"/>
            <a:chOff x="0" y="0"/>
            <a:chExt cx="5254777" cy="1375689"/>
          </a:xfrm>
        </p:grpSpPr>
        <p:pic>
          <p:nvPicPr>
            <p:cNvPr id="70" name="picture 7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5254777" cy="1375689"/>
            </a:xfrm>
            <a:prstGeom prst="rect">
              <a:avLst/>
            </a:prstGeom>
          </p:spPr>
        </p:pic>
        <p:sp>
          <p:nvSpPr>
            <p:cNvPr id="72" name="textbox 72"/>
            <p:cNvSpPr/>
            <p:nvPr/>
          </p:nvSpPr>
          <p:spPr>
            <a:xfrm>
              <a:off x="-12700" y="-12700"/>
              <a:ext cx="5280659" cy="1530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15110" algn="l" rtl="0" eaLnBrk="0">
                <a:lnSpc>
                  <a:spcPct val="94000"/>
                </a:lnSpc>
              </a:pPr>
              <a:r>
                <a:rPr lang="zh-CN" sz="7400" b="1" kern="0" spc="0" dirty="0">
                  <a:solidFill>
                    <a:srgbClr val="000000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维护共识</a:t>
              </a:r>
              <a:endParaRPr lang="zh-CN" sz="7400" b="1" kern="0" spc="0" dirty="0">
                <a:solidFill>
                  <a:srgbClr val="000000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82" name="textbox 82"/>
          <p:cNvSpPr/>
          <p:nvPr/>
        </p:nvSpPr>
        <p:spPr>
          <a:xfrm>
            <a:off x="11249227" y="8698641"/>
            <a:ext cx="3732529" cy="852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4000"/>
              </a:lnSpc>
            </a:pPr>
            <a:r>
              <a:rPr lang="zh-CN" sz="58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分批进出</a:t>
            </a:r>
            <a:r>
              <a:rPr lang="zh-CN" sz="58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仓</a:t>
            </a:r>
            <a:endParaRPr lang="zh-CN" sz="58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54" name="rect 54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textbox 56"/>
          <p:cNvSpPr/>
          <p:nvPr/>
        </p:nvSpPr>
        <p:spPr>
          <a:xfrm>
            <a:off x="1221439" y="808039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41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  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546731" y="866042"/>
            <a:ext cx="2291683" cy="747877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728980" y="2327275"/>
            <a:ext cx="7636510" cy="1291590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4880" algn="l" rtl="0" eaLnBrk="0">
              <a:lnSpc>
                <a:spcPct val="93000"/>
              </a:lnSpc>
            </a:pPr>
            <a:r>
              <a:rPr lang="zh-CN"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分批出仓的</a:t>
            </a:r>
            <a:r>
              <a:rPr lang="zh-CN"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差异</a:t>
            </a:r>
            <a:endParaRPr lang="zh-CN" sz="5300" b="1" kern="0" spc="-20" dirty="0">
              <a:solidFill>
                <a:srgbClr val="FFFFFF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3"/>
            </p:custDataLst>
          </p:nvPr>
        </p:nvGraphicFramePr>
        <p:xfrm>
          <a:off x="1414780" y="3937635"/>
          <a:ext cx="10567035" cy="2515870"/>
        </p:xfrm>
        <a:graphic>
          <a:graphicData uri="http://schemas.openxmlformats.org/drawingml/2006/table">
            <a:tbl>
              <a:tblPr/>
              <a:tblGrid>
                <a:gridCol w="1374775"/>
                <a:gridCol w="1264920"/>
                <a:gridCol w="1699895"/>
                <a:gridCol w="1698625"/>
                <a:gridCol w="1384935"/>
                <a:gridCol w="1444625"/>
                <a:gridCol w="1699260"/>
              </a:tblGrid>
              <a:tr h="635635"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初始底池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X/LGNS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Y/DAI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K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币价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卖出</a:t>
                      </a:r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LGNS</a:t>
                      </a:r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量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理论卖出</a:t>
                      </a:r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</a:tr>
              <a:tr h="622935">
                <a:tc>
                  <a:txBody>
                    <a:bodyPr/>
                    <a:p>
                      <a:pPr algn="ctr" fontAlgn="ctr"/>
                      <a:r>
                        <a:rPr lang="zh-CN" altLang="en-US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19600000000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10000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</a:tr>
              <a:tr h="635000"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新状态底池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X/LGNS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Y/DAI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K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币价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DAI</a:t>
                      </a:r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算法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实际得到</a:t>
                      </a:r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</a:tr>
              <a:tr h="622300">
                <a:tc>
                  <a:txBody>
                    <a:bodyPr/>
                    <a:p>
                      <a:pPr algn="ctr" fontAlgn="ctr"/>
                      <a:r>
                        <a:rPr lang="zh-CN" altLang="en-US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245000 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19600000000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3.06 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280000-245000</a:t>
                      </a:r>
                      <a:endParaRPr lang="en-US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35000 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</a:tr>
            </a:tbl>
          </a:graphicData>
        </a:graphic>
      </p:graphicFrame>
      <p:sp>
        <p:nvSpPr>
          <p:cNvPr id="7" name="textbox 82"/>
          <p:cNvSpPr/>
          <p:nvPr>
            <p:custDataLst>
              <p:tags r:id="rId4"/>
            </p:custDataLst>
          </p:nvPr>
        </p:nvSpPr>
        <p:spPr>
          <a:xfrm>
            <a:off x="12157710" y="3937635"/>
            <a:ext cx="5808980" cy="852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4000"/>
              </a:lnSpc>
            </a:pP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次卖出</a:t>
            </a: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10000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个</a:t>
            </a: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LGNS</a:t>
            </a:r>
            <a:endParaRPr lang="en-US" altLang="zh-CN" sz="36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9" name="textbox 82"/>
          <p:cNvSpPr/>
          <p:nvPr>
            <p:custDataLst>
              <p:tags r:id="rId5"/>
            </p:custDataLst>
          </p:nvPr>
        </p:nvSpPr>
        <p:spPr>
          <a:xfrm>
            <a:off x="12212955" y="4790440"/>
            <a:ext cx="7203440" cy="852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4000"/>
              </a:lnSpc>
            </a:pP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滑点：</a:t>
            </a: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40000-35000=5000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美金</a:t>
            </a:r>
            <a:endParaRPr lang="zh-CN" altLang="en-US" sz="36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6"/>
            </p:custDataLst>
          </p:nvPr>
        </p:nvGraphicFramePr>
        <p:xfrm>
          <a:off x="1451610" y="7042150"/>
          <a:ext cx="10521315" cy="2451100"/>
        </p:xfrm>
        <a:graphic>
          <a:graphicData uri="http://schemas.openxmlformats.org/drawingml/2006/table">
            <a:tbl>
              <a:tblPr/>
              <a:tblGrid>
                <a:gridCol w="1368425"/>
                <a:gridCol w="1259840"/>
                <a:gridCol w="1691640"/>
                <a:gridCol w="1691640"/>
                <a:gridCol w="1379220"/>
                <a:gridCol w="1438910"/>
                <a:gridCol w="1691640"/>
              </a:tblGrid>
              <a:tr h="612775"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初始底池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X/LGNS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Y/DAI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K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币价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卖出</a:t>
                      </a:r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LGNS</a:t>
                      </a:r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量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理论卖出</a:t>
                      </a:r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</a:tr>
              <a:tr h="612775">
                <a:tc>
                  <a:txBody>
                    <a:bodyPr/>
                    <a:p>
                      <a:pPr algn="ctr" fontAlgn="ctr"/>
                      <a:r>
                        <a:rPr lang="zh-CN" altLang="en-US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19600000000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8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20</a:t>
                      </a:r>
                      <a:endParaRPr lang="en-US" altLang="zh-CN" sz="28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9CBAA"/>
                    </a:solidFill>
                  </a:tcPr>
                </a:tc>
              </a:tr>
              <a:tr h="612775"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新状态底池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X/LGNS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Y/DAI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K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币价</a:t>
                      </a:r>
                      <a:endParaRPr lang="zh-CN" altLang="en-US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200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DAI</a:t>
                      </a:r>
                      <a:r>
                        <a:rPr lang="zh-CN" altLang="en-US" sz="2000" b="1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算法</a:t>
                      </a:r>
                      <a:endParaRPr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实际得到</a:t>
                      </a:r>
                      <a:r>
                        <a:rPr lang="en-US" altLang="zh-CN" sz="20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DAI</a:t>
                      </a:r>
                      <a:endParaRPr lang="en-US" altLang="zh-CN" sz="20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822F"/>
                    </a:solidFill>
                  </a:tcPr>
                </a:tc>
              </a:tr>
              <a:tr h="612775">
                <a:tc>
                  <a:txBody>
                    <a:bodyPr/>
                    <a:p>
                      <a:pPr algn="ctr" fontAlgn="ctr"/>
                      <a:r>
                        <a:rPr lang="zh-CN" altLang="en-US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数量</a:t>
                      </a:r>
                      <a:endParaRPr lang="zh-CN" altLang="en-US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>
                      <a:noFill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70020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279920 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19600000000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3.9977 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1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280000-279920</a:t>
                      </a:r>
                      <a:endParaRPr lang="en-US" sz="1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79.997</a:t>
                      </a:r>
                      <a:endParaRPr lang="en-US" altLang="zh-CN" sz="2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CBAA"/>
                    </a:solidFill>
                  </a:tcPr>
                </a:tc>
              </a:tr>
            </a:tbl>
          </a:graphicData>
        </a:graphic>
      </p:graphicFrame>
      <p:sp>
        <p:nvSpPr>
          <p:cNvPr id="12" name="textbox 82"/>
          <p:cNvSpPr/>
          <p:nvPr>
            <p:custDataLst>
              <p:tags r:id="rId7"/>
            </p:custDataLst>
          </p:nvPr>
        </p:nvSpPr>
        <p:spPr>
          <a:xfrm>
            <a:off x="12157710" y="7042150"/>
            <a:ext cx="6435725" cy="8528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4000"/>
              </a:lnSpc>
            </a:pP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次卖出</a:t>
            </a: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20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个</a:t>
            </a: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LGNS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，分</a:t>
            </a:r>
            <a:r>
              <a:rPr lang="en-US" altLang="zh-CN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500</a:t>
            </a:r>
            <a:r>
              <a:rPr lang="zh-CN" altLang="en-US" sz="36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次</a:t>
            </a:r>
            <a:endParaRPr lang="zh-CN" altLang="en-US" sz="36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13" name="textbox 82"/>
          <p:cNvSpPr/>
          <p:nvPr>
            <p:custDataLst>
              <p:tags r:id="rId8"/>
            </p:custDataLst>
          </p:nvPr>
        </p:nvSpPr>
        <p:spPr>
          <a:xfrm>
            <a:off x="12157710" y="7538720"/>
            <a:ext cx="7655560" cy="2652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lstStyle/>
          <a:p>
            <a:pPr algn="l" rtl="0" eaLnBrk="0">
              <a:lnSpc>
                <a:spcPct val="10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r>
              <a:rPr lang="en-US" altLang="zh-CN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1</a:t>
            </a:r>
            <a:r>
              <a:rPr lang="zh-CN" altLang="en-US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次滑点：</a:t>
            </a:r>
            <a:r>
              <a:rPr lang="en-US" altLang="zh-CN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80-79.997=0.023</a:t>
            </a:r>
            <a:r>
              <a:rPr lang="zh-CN" altLang="en-US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美金</a:t>
            </a:r>
            <a:endParaRPr lang="zh-CN" altLang="en-US" sz="32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20000"/>
              </a:lnSpc>
            </a:pPr>
            <a:r>
              <a:rPr lang="en-US" altLang="zh-CN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500</a:t>
            </a:r>
            <a:r>
              <a:rPr lang="zh-CN" altLang="en-US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次滑点：</a:t>
            </a:r>
            <a:r>
              <a:rPr lang="en-US" altLang="zh-CN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0.0229x500=11.43</a:t>
            </a:r>
            <a:endParaRPr lang="en-US" altLang="zh-CN" sz="32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  <a:p>
            <a:pPr algn="l" rtl="0" eaLnBrk="0">
              <a:lnSpc>
                <a:spcPct val="120000"/>
              </a:lnSpc>
            </a:pPr>
            <a:r>
              <a:rPr lang="zh-CN" altLang="en-US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相差：</a:t>
            </a:r>
            <a:r>
              <a:rPr lang="en-US" altLang="zh-CN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(5000-11.43)x7.1=35419 </a:t>
            </a:r>
            <a:r>
              <a:rPr lang="zh-CN" altLang="en-US" sz="3200" b="1" kern="0" spc="3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元</a:t>
            </a:r>
            <a:endParaRPr lang="zh-CN" altLang="en-US" sz="3200" b="1" kern="0" spc="3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131483" y="5479415"/>
            <a:ext cx="4987925" cy="14452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8800" b="1" kern="0" spc="3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35419 </a:t>
            </a:r>
            <a:r>
              <a:rPr lang="zh-CN" altLang="en-US" sz="8800" b="1" kern="0" spc="3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元</a:t>
            </a:r>
            <a:endParaRPr lang="zh-CN" altLang="en-US" sz="8800" b="1" kern="0" spc="3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304" name="rect 304"/>
          <p:cNvSpPr/>
          <p:nvPr/>
        </p:nvSpPr>
        <p:spPr>
          <a:xfrm>
            <a:off x="1067931" y="3012514"/>
            <a:ext cx="18184139" cy="75753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06" name="table 306"/>
          <p:cNvGraphicFramePr>
            <a:graphicFrameLocks noGrp="1"/>
          </p:cNvGraphicFramePr>
          <p:nvPr/>
        </p:nvGraphicFramePr>
        <p:xfrm>
          <a:off x="13741506" y="5040008"/>
          <a:ext cx="4635500" cy="4352290"/>
        </p:xfrm>
        <a:graphic>
          <a:graphicData uri="http://schemas.openxmlformats.org/drawingml/2006/table">
            <a:tbl>
              <a:tblPr/>
              <a:tblGrid>
                <a:gridCol w="4635500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1740" algn="l" rtl="0" eaLnBrk="0">
                        <a:lnSpc>
                          <a:spcPct val="91000"/>
                        </a:lnSpc>
                      </a:pPr>
                      <a:r>
                        <a:rPr lang="en-US" sz="36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HarmonyOS Sans SC" panose="00000500000000000000" charset="-122"/>
                          <a:ea typeface="HarmonyOS Sans SC" panose="00000500000000000000" charset="-122"/>
                          <a:cs typeface="HarmonyOS Sans SC" panose="00000500000000000000" charset="-122"/>
                        </a:rPr>
                        <a:t> </a:t>
                      </a:r>
                      <a:endParaRPr lang="zh-CN" altLang="en-US" sz="3600" kern="0" spc="-6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  <a:sym typeface="+mn-ea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08" name="table 308"/>
          <p:cNvGraphicFramePr>
            <a:graphicFrameLocks noGrp="1"/>
          </p:cNvGraphicFramePr>
          <p:nvPr/>
        </p:nvGraphicFramePr>
        <p:xfrm>
          <a:off x="2472567" y="5040008"/>
          <a:ext cx="4634864" cy="4352290"/>
        </p:xfrm>
        <a:graphic>
          <a:graphicData uri="http://schemas.openxmlformats.org/drawingml/2006/table">
            <a:tbl>
              <a:tblPr/>
              <a:tblGrid>
                <a:gridCol w="4634864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zh-CN" altLang="en-US" sz="3600" kern="0" spc="-4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10" name="table 310"/>
          <p:cNvGraphicFramePr>
            <a:graphicFrameLocks noGrp="1"/>
          </p:cNvGraphicFramePr>
          <p:nvPr/>
        </p:nvGraphicFramePr>
        <p:xfrm>
          <a:off x="8107038" y="5040008"/>
          <a:ext cx="4634865" cy="4352290"/>
        </p:xfrm>
        <a:graphic>
          <a:graphicData uri="http://schemas.openxmlformats.org/drawingml/2006/table">
            <a:tbl>
              <a:tblPr/>
              <a:tblGrid>
                <a:gridCol w="4634865"/>
              </a:tblGrid>
              <a:tr h="4288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zh-CN" altLang="en-US" sz="3600" kern="0" spc="-60" dirty="0">
                        <a:solidFill>
                          <a:srgbClr val="000000">
                            <a:alpha val="100000"/>
                          </a:srgbClr>
                        </a:solidFill>
                        <a:latin typeface="HarmonyOS Sans SC" panose="00000500000000000000" charset="-122"/>
                        <a:ea typeface="HarmonyOS Sans SC" panose="00000500000000000000" charset="-122"/>
                        <a:cs typeface="HarmonyOS Sans SC" panose="00000500000000000000" charset="-122"/>
                      </a:endParaRPr>
                    </a:p>
                  </a:txBody>
                  <a:tcPr marL="0" marR="0" marT="0" marB="0" vert="horz">
                    <a:lnL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0" cap="flat" cmpd="sng" algn="ctr">
                      <a:solidFill>
                        <a:srgbClr val="EF41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12" name="textbox 312"/>
          <p:cNvSpPr/>
          <p:nvPr/>
        </p:nvSpPr>
        <p:spPr>
          <a:xfrm>
            <a:off x="1221464" y="749786"/>
            <a:ext cx="18139410" cy="1200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9200" kern="0" spc="77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ORIGIN</a:t>
            </a:r>
            <a:r>
              <a:rPr sz="9200" kern="0" spc="13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200" kern="0" spc="77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AWAKE 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lang="en-US"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200" kern="0" spc="760" dirty="0">
                <a:solidFill>
                  <a:srgbClr val="E6001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endParaRPr sz="9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729178" y="2327457"/>
            <a:ext cx="8036219" cy="1529926"/>
            <a:chOff x="0" y="0"/>
            <a:chExt cx="8036219" cy="1529926"/>
          </a:xfrm>
        </p:grpSpPr>
        <p:pic>
          <p:nvPicPr>
            <p:cNvPr id="316" name="picture 3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036219" cy="1529926"/>
            </a:xfrm>
            <a:prstGeom prst="rect">
              <a:avLst/>
            </a:prstGeom>
          </p:spPr>
        </p:pic>
        <p:sp>
          <p:nvSpPr>
            <p:cNvPr id="318" name="textbox 318"/>
            <p:cNvSpPr/>
            <p:nvPr/>
          </p:nvSpPr>
          <p:spPr>
            <a:xfrm>
              <a:off x="-12700" y="-12700"/>
              <a:ext cx="8061959" cy="16516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71575" algn="l" rtl="0" eaLnBrk="0">
                <a:lnSpc>
                  <a:spcPct val="93000"/>
                </a:lnSpc>
              </a:pPr>
              <a:r>
                <a:rPr lang="zh-CN"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流动性底池是</a:t>
              </a:r>
              <a:r>
                <a:rPr lang="zh-CN"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生命</a:t>
              </a:r>
              <a:endParaRPr lang="zh-CN" sz="5300" b="1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pic>
        <p:nvPicPr>
          <p:cNvPr id="320" name="picture 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71408" y="5835328"/>
            <a:ext cx="1637804" cy="1637804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572921" y="6025940"/>
            <a:ext cx="1703717" cy="1256588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354904" y="5967483"/>
            <a:ext cx="1408710" cy="1373051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7617765" y="4542197"/>
            <a:ext cx="1059129" cy="1059125"/>
            <a:chOff x="0" y="0"/>
            <a:chExt cx="1059129" cy="1059125"/>
          </a:xfrm>
        </p:grpSpPr>
        <p:pic>
          <p:nvPicPr>
            <p:cNvPr id="326" name="picture 3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059129" cy="1059125"/>
            </a:xfrm>
            <a:prstGeom prst="rect">
              <a:avLst/>
            </a:prstGeom>
          </p:spPr>
        </p:pic>
        <p:sp>
          <p:nvSpPr>
            <p:cNvPr id="328" name="textbox 328"/>
            <p:cNvSpPr/>
            <p:nvPr/>
          </p:nvSpPr>
          <p:spPr>
            <a:xfrm>
              <a:off x="-12700" y="-12700"/>
              <a:ext cx="1084580" cy="1246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3220" algn="l" rtl="0" eaLnBrk="0">
                <a:lnSpc>
                  <a:spcPct val="83000"/>
                </a:lnSpc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2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3252234" y="4542197"/>
            <a:ext cx="1059129" cy="1059125"/>
            <a:chOff x="0" y="0"/>
            <a:chExt cx="1059129" cy="1059125"/>
          </a:xfrm>
        </p:grpSpPr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059129" cy="1059125"/>
            </a:xfrm>
            <a:prstGeom prst="rect">
              <a:avLst/>
            </a:prstGeom>
          </p:spPr>
        </p:pic>
        <p:sp>
          <p:nvSpPr>
            <p:cNvPr id="332" name="textbox 332"/>
            <p:cNvSpPr/>
            <p:nvPr/>
          </p:nvSpPr>
          <p:spPr>
            <a:xfrm>
              <a:off x="-12700" y="-12700"/>
              <a:ext cx="1084580" cy="12382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5750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3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1983295" y="4542197"/>
            <a:ext cx="1059127" cy="1059125"/>
            <a:chOff x="0" y="0"/>
            <a:chExt cx="1059127" cy="1059125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1059127" cy="1059125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1084580" cy="1246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8163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5300" b="1" kern="0" spc="-20" dirty="0">
                  <a:solidFill>
                    <a:srgbClr val="FFFFFF">
                      <a:alpha val="100000"/>
                    </a:srgbClr>
                  </a:solidFill>
                  <a:latin typeface="HarmonyOS Sans SC" panose="00000500000000000000" charset="-122"/>
                  <a:ea typeface="HarmonyOS Sans SC" panose="00000500000000000000" charset="-122"/>
                  <a:cs typeface="HarmonyOS Sans SC" panose="00000500000000000000" charset="-122"/>
                </a:rPr>
                <a:t>1</a:t>
              </a:r>
              <a:endParaRPr sz="5300" dirty="0"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endParaRPr>
            </a:p>
          </p:txBody>
        </p:sp>
      </p:grpSp>
      <p:sp>
        <p:nvSpPr>
          <p:cNvPr id="338" name="path 338"/>
          <p:cNvSpPr/>
          <p:nvPr/>
        </p:nvSpPr>
        <p:spPr>
          <a:xfrm>
            <a:off x="8506262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0" name="path 340"/>
          <p:cNvSpPr/>
          <p:nvPr/>
        </p:nvSpPr>
        <p:spPr>
          <a:xfrm>
            <a:off x="14140730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path 342"/>
          <p:cNvSpPr/>
          <p:nvPr/>
        </p:nvSpPr>
        <p:spPr>
          <a:xfrm>
            <a:off x="2871791" y="9329129"/>
            <a:ext cx="3837038" cy="63500"/>
          </a:xfrm>
          <a:custGeom>
            <a:avLst/>
            <a:gdLst/>
            <a:ahLst/>
            <a:cxnLst/>
            <a:rect l="0" t="0" r="0" b="0"/>
            <a:pathLst>
              <a:path w="6042" h="100">
                <a:moveTo>
                  <a:pt x="6042" y="50"/>
                </a:moveTo>
                <a:lnTo>
                  <a:pt x="0" y="50"/>
                </a:lnTo>
              </a:path>
            </a:pathLst>
          </a:custGeom>
          <a:noFill/>
          <a:ln w="63500" cap="flat">
            <a:solidFill>
              <a:srgbClr val="EF412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" name="picture 3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7040126" y="866042"/>
            <a:ext cx="2291683" cy="7478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72690" y="7870190"/>
            <a:ext cx="4634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爆块的来源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07045" y="7870190"/>
            <a:ext cx="4634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更低的点差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741400" y="7870190"/>
            <a:ext cx="4634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更长的可运行周期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34120" y="3166745"/>
            <a:ext cx="3293110" cy="14941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115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信心</a:t>
            </a:r>
            <a:endParaRPr lang="zh-CN" altLang="en-US" sz="115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picture 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20320000" cy="11430000"/>
          </a:xfrm>
          <a:prstGeom prst="rect">
            <a:avLst/>
          </a:prstGeom>
        </p:spPr>
      </p:pic>
      <p:sp>
        <p:nvSpPr>
          <p:cNvPr id="416" name="rect 416"/>
          <p:cNvSpPr/>
          <p:nvPr/>
        </p:nvSpPr>
        <p:spPr>
          <a:xfrm>
            <a:off x="1067926" y="2739777"/>
            <a:ext cx="18184153" cy="8690222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18" name="picture 4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233302" y="2298944"/>
            <a:ext cx="7947053" cy="8242079"/>
          </a:xfrm>
          <a:prstGeom prst="rect">
            <a:avLst/>
          </a:prstGeom>
        </p:spPr>
      </p:pic>
      <p:sp>
        <p:nvSpPr>
          <p:cNvPr id="420" name="textbox 420"/>
          <p:cNvSpPr/>
          <p:nvPr/>
        </p:nvSpPr>
        <p:spPr>
          <a:xfrm>
            <a:off x="2175510" y="4793615"/>
            <a:ext cx="8228965" cy="1044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indent="1270" algn="ctr" rtl="0" eaLnBrk="0">
              <a:lnSpc>
                <a:spcPct val="102000"/>
              </a:lnSpc>
            </a:pPr>
            <a:r>
              <a:rPr lang="zh-CN" altLang="en-US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拿住</a:t>
            </a:r>
            <a:r>
              <a:rPr lang="en-US" altLang="zh-CN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lang="zh-CN" altLang="en-US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拿住</a:t>
            </a:r>
            <a:r>
              <a:rPr lang="en-US" altLang="zh-CN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 </a:t>
            </a:r>
            <a:r>
              <a:rPr lang="zh-CN" altLang="en-US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拿住</a:t>
            </a:r>
            <a:endParaRPr lang="zh-CN" altLang="en-US" sz="6500" b="1" kern="0" spc="2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sp>
        <p:nvSpPr>
          <p:cNvPr id="422" name="textbox 422"/>
          <p:cNvSpPr/>
          <p:nvPr/>
        </p:nvSpPr>
        <p:spPr>
          <a:xfrm>
            <a:off x="2175793" y="6431314"/>
            <a:ext cx="8228330" cy="1155700"/>
          </a:xfrm>
          <a:prstGeom prst="rect">
            <a:avLst/>
          </a:pr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06730" algn="l" rtl="0" eaLnBrk="0">
              <a:lnSpc>
                <a:spcPct val="93000"/>
              </a:lnSpc>
              <a:spcBef>
                <a:spcPts val="0"/>
              </a:spcBef>
            </a:pPr>
            <a:r>
              <a:rPr lang="zh-CN" sz="6000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专注币量，忽略</a:t>
            </a:r>
            <a:r>
              <a:rPr sz="6000" kern="0" spc="-20" dirty="0">
                <a:solidFill>
                  <a:srgbClr val="FFFFFF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币价</a:t>
            </a:r>
            <a:endParaRPr sz="6000" dirty="0"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  <p:pic>
        <p:nvPicPr>
          <p:cNvPr id="426" name="picture 4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716479" y="870837"/>
            <a:ext cx="2254219" cy="847962"/>
          </a:xfrm>
          <a:prstGeom prst="rect">
            <a:avLst/>
          </a:prstGeom>
        </p:spPr>
      </p:pic>
      <p:sp>
        <p:nvSpPr>
          <p:cNvPr id="428" name="path 428"/>
          <p:cNvSpPr/>
          <p:nvPr/>
        </p:nvSpPr>
        <p:spPr>
          <a:xfrm>
            <a:off x="1288394" y="733086"/>
            <a:ext cx="1202182" cy="1201711"/>
          </a:xfrm>
          <a:custGeom>
            <a:avLst/>
            <a:gdLst/>
            <a:ahLst/>
            <a:cxnLst/>
            <a:rect l="0" t="0" r="0" b="0"/>
            <a:pathLst>
              <a:path w="1893" h="1892">
                <a:moveTo>
                  <a:pt x="1298" y="1008"/>
                </a:moveTo>
                <a:cubicBezTo>
                  <a:pt x="1243" y="1044"/>
                  <a:pt x="1191" y="1086"/>
                  <a:pt x="1144" y="1133"/>
                </a:cubicBezTo>
                <a:cubicBezTo>
                  <a:pt x="1098" y="1179"/>
                  <a:pt x="1056" y="1231"/>
                  <a:pt x="1020" y="1287"/>
                </a:cubicBezTo>
                <a:cubicBezTo>
                  <a:pt x="992" y="1331"/>
                  <a:pt x="967" y="1377"/>
                  <a:pt x="946" y="1426"/>
                </a:cubicBezTo>
                <a:cubicBezTo>
                  <a:pt x="925" y="1377"/>
                  <a:pt x="900" y="1331"/>
                  <a:pt x="872" y="1287"/>
                </a:cubicBezTo>
                <a:cubicBezTo>
                  <a:pt x="836" y="1231"/>
                  <a:pt x="794" y="1179"/>
                  <a:pt x="748" y="1133"/>
                </a:cubicBezTo>
                <a:cubicBezTo>
                  <a:pt x="701" y="1086"/>
                  <a:pt x="649" y="1044"/>
                  <a:pt x="594" y="1008"/>
                </a:cubicBezTo>
                <a:cubicBezTo>
                  <a:pt x="550" y="980"/>
                  <a:pt x="503" y="955"/>
                  <a:pt x="454" y="934"/>
                </a:cubicBezTo>
                <a:cubicBezTo>
                  <a:pt x="503" y="914"/>
                  <a:pt x="550" y="889"/>
                  <a:pt x="594" y="860"/>
                </a:cubicBezTo>
                <a:cubicBezTo>
                  <a:pt x="649" y="824"/>
                  <a:pt x="701" y="783"/>
                  <a:pt x="748" y="736"/>
                </a:cubicBezTo>
                <a:cubicBezTo>
                  <a:pt x="794" y="689"/>
                  <a:pt x="836" y="638"/>
                  <a:pt x="872" y="582"/>
                </a:cubicBezTo>
                <a:cubicBezTo>
                  <a:pt x="900" y="538"/>
                  <a:pt x="925" y="491"/>
                  <a:pt x="946" y="442"/>
                </a:cubicBezTo>
                <a:cubicBezTo>
                  <a:pt x="967" y="491"/>
                  <a:pt x="992" y="538"/>
                  <a:pt x="1020" y="582"/>
                </a:cubicBezTo>
                <a:cubicBezTo>
                  <a:pt x="1056" y="638"/>
                  <a:pt x="1098" y="689"/>
                  <a:pt x="1144" y="736"/>
                </a:cubicBezTo>
                <a:cubicBezTo>
                  <a:pt x="1191" y="783"/>
                  <a:pt x="1243" y="824"/>
                  <a:pt x="1298" y="860"/>
                </a:cubicBezTo>
                <a:cubicBezTo>
                  <a:pt x="1342" y="889"/>
                  <a:pt x="1389" y="914"/>
                  <a:pt x="1438" y="934"/>
                </a:cubicBezTo>
                <a:cubicBezTo>
                  <a:pt x="1389" y="955"/>
                  <a:pt x="1343" y="980"/>
                  <a:pt x="1298" y="1008"/>
                </a:cubicBezTo>
                <a:moveTo>
                  <a:pt x="1891" y="888"/>
                </a:moveTo>
                <a:cubicBezTo>
                  <a:pt x="1891" y="878"/>
                  <a:pt x="1889" y="866"/>
                  <a:pt x="1889" y="856"/>
                </a:cubicBezTo>
                <a:lnTo>
                  <a:pt x="1828" y="860"/>
                </a:lnTo>
                <a:lnTo>
                  <a:pt x="1815" y="860"/>
                </a:lnTo>
                <a:lnTo>
                  <a:pt x="1800" y="860"/>
                </a:lnTo>
                <a:cubicBezTo>
                  <a:pt x="1695" y="860"/>
                  <a:pt x="1594" y="839"/>
                  <a:pt x="1502" y="801"/>
                </a:cubicBezTo>
                <a:cubicBezTo>
                  <a:pt x="1407" y="762"/>
                  <a:pt x="1321" y="704"/>
                  <a:pt x="1249" y="632"/>
                </a:cubicBezTo>
                <a:cubicBezTo>
                  <a:pt x="1177" y="560"/>
                  <a:pt x="1119" y="474"/>
                  <a:pt x="1079" y="378"/>
                </a:cubicBezTo>
                <a:cubicBezTo>
                  <a:pt x="1041" y="286"/>
                  <a:pt x="1020" y="185"/>
                  <a:pt x="1020" y="80"/>
                </a:cubicBezTo>
                <a:lnTo>
                  <a:pt x="1020" y="57"/>
                </a:lnTo>
                <a:lnTo>
                  <a:pt x="1023" y="1"/>
                </a:lnTo>
                <a:cubicBezTo>
                  <a:pt x="968" y="0"/>
                  <a:pt x="924" y="0"/>
                  <a:pt x="869" y="1"/>
                </a:cubicBezTo>
                <a:lnTo>
                  <a:pt x="872" y="57"/>
                </a:lnTo>
                <a:lnTo>
                  <a:pt x="872" y="80"/>
                </a:lnTo>
                <a:cubicBezTo>
                  <a:pt x="872" y="185"/>
                  <a:pt x="851" y="286"/>
                  <a:pt x="813" y="378"/>
                </a:cubicBezTo>
                <a:cubicBezTo>
                  <a:pt x="773" y="474"/>
                  <a:pt x="715" y="560"/>
                  <a:pt x="643" y="632"/>
                </a:cubicBezTo>
                <a:cubicBezTo>
                  <a:pt x="571" y="704"/>
                  <a:pt x="485" y="762"/>
                  <a:pt x="390" y="801"/>
                </a:cubicBezTo>
                <a:cubicBezTo>
                  <a:pt x="298" y="839"/>
                  <a:pt x="197" y="860"/>
                  <a:pt x="92" y="860"/>
                </a:cubicBezTo>
                <a:lnTo>
                  <a:pt x="77" y="860"/>
                </a:lnTo>
                <a:cubicBezTo>
                  <a:pt x="52" y="860"/>
                  <a:pt x="28" y="858"/>
                  <a:pt x="3" y="856"/>
                </a:cubicBezTo>
                <a:cubicBezTo>
                  <a:pt x="1" y="886"/>
                  <a:pt x="0" y="916"/>
                  <a:pt x="0" y="946"/>
                </a:cubicBezTo>
                <a:lnTo>
                  <a:pt x="0" y="971"/>
                </a:lnTo>
                <a:lnTo>
                  <a:pt x="1" y="1013"/>
                </a:lnTo>
                <a:cubicBezTo>
                  <a:pt x="27" y="1011"/>
                  <a:pt x="51" y="1009"/>
                  <a:pt x="77" y="1008"/>
                </a:cubicBezTo>
                <a:lnTo>
                  <a:pt x="92" y="1008"/>
                </a:lnTo>
                <a:cubicBezTo>
                  <a:pt x="197" y="1008"/>
                  <a:pt x="298" y="1029"/>
                  <a:pt x="390" y="1067"/>
                </a:cubicBezTo>
                <a:cubicBezTo>
                  <a:pt x="485" y="1107"/>
                  <a:pt x="571" y="1165"/>
                  <a:pt x="643" y="1237"/>
                </a:cubicBezTo>
                <a:cubicBezTo>
                  <a:pt x="715" y="1309"/>
                  <a:pt x="773" y="1395"/>
                  <a:pt x="813" y="1491"/>
                </a:cubicBezTo>
                <a:cubicBezTo>
                  <a:pt x="851" y="1582"/>
                  <a:pt x="872" y="1683"/>
                  <a:pt x="872" y="1789"/>
                </a:cubicBezTo>
                <a:lnTo>
                  <a:pt x="872" y="1806"/>
                </a:lnTo>
                <a:lnTo>
                  <a:pt x="871" y="1823"/>
                </a:lnTo>
                <a:cubicBezTo>
                  <a:pt x="870" y="1845"/>
                  <a:pt x="868" y="1867"/>
                  <a:pt x="866" y="1890"/>
                </a:cubicBezTo>
                <a:cubicBezTo>
                  <a:pt x="924" y="1892"/>
                  <a:pt x="969" y="1892"/>
                  <a:pt x="1026" y="1890"/>
                </a:cubicBezTo>
                <a:lnTo>
                  <a:pt x="1022" y="1839"/>
                </a:lnTo>
                <a:lnTo>
                  <a:pt x="1021" y="1823"/>
                </a:lnTo>
                <a:lnTo>
                  <a:pt x="1020" y="1806"/>
                </a:lnTo>
                <a:lnTo>
                  <a:pt x="1020" y="1789"/>
                </a:lnTo>
                <a:cubicBezTo>
                  <a:pt x="1020" y="1683"/>
                  <a:pt x="1041" y="1582"/>
                  <a:pt x="1079" y="1491"/>
                </a:cubicBezTo>
                <a:cubicBezTo>
                  <a:pt x="1119" y="1395"/>
                  <a:pt x="1177" y="1309"/>
                  <a:pt x="1249" y="1237"/>
                </a:cubicBezTo>
                <a:cubicBezTo>
                  <a:pt x="1321" y="1165"/>
                  <a:pt x="1407" y="1107"/>
                  <a:pt x="1502" y="1067"/>
                </a:cubicBezTo>
                <a:cubicBezTo>
                  <a:pt x="1594" y="1029"/>
                  <a:pt x="1695" y="1008"/>
                  <a:pt x="1800" y="1008"/>
                </a:cubicBezTo>
                <a:lnTo>
                  <a:pt x="1815" y="1008"/>
                </a:lnTo>
                <a:cubicBezTo>
                  <a:pt x="1841" y="1009"/>
                  <a:pt x="1866" y="1011"/>
                  <a:pt x="1891" y="1013"/>
                </a:cubicBezTo>
                <a:cubicBezTo>
                  <a:pt x="1892" y="970"/>
                  <a:pt x="1893" y="931"/>
                  <a:pt x="1891" y="888"/>
                </a:cubicBezTo>
              </a:path>
              <a:path w="1893" h="1892">
                <a:moveTo>
                  <a:pt x="833" y="833"/>
                </a:moveTo>
                <a:cubicBezTo>
                  <a:pt x="848" y="819"/>
                  <a:pt x="866" y="807"/>
                  <a:pt x="885" y="799"/>
                </a:cubicBezTo>
                <a:cubicBezTo>
                  <a:pt x="904" y="791"/>
                  <a:pt x="924" y="787"/>
                  <a:pt x="946" y="787"/>
                </a:cubicBezTo>
                <a:cubicBezTo>
                  <a:pt x="967" y="787"/>
                  <a:pt x="988" y="791"/>
                  <a:pt x="1007" y="799"/>
                </a:cubicBezTo>
                <a:cubicBezTo>
                  <a:pt x="1026" y="807"/>
                  <a:pt x="1044" y="819"/>
                  <a:pt x="1058" y="833"/>
                </a:cubicBezTo>
                <a:cubicBezTo>
                  <a:pt x="1073" y="848"/>
                  <a:pt x="1085" y="865"/>
                  <a:pt x="1093" y="885"/>
                </a:cubicBezTo>
                <a:cubicBezTo>
                  <a:pt x="1101" y="904"/>
                  <a:pt x="1105" y="924"/>
                  <a:pt x="1105" y="946"/>
                </a:cubicBezTo>
                <a:cubicBezTo>
                  <a:pt x="1105" y="967"/>
                  <a:pt x="1101" y="988"/>
                  <a:pt x="1093" y="1007"/>
                </a:cubicBezTo>
                <a:cubicBezTo>
                  <a:pt x="1085" y="1026"/>
                  <a:pt x="1073" y="1043"/>
                  <a:pt x="1059" y="1058"/>
                </a:cubicBezTo>
                <a:cubicBezTo>
                  <a:pt x="1044" y="1073"/>
                  <a:pt x="1026" y="1085"/>
                  <a:pt x="1007" y="1093"/>
                </a:cubicBezTo>
                <a:cubicBezTo>
                  <a:pt x="988" y="1101"/>
                  <a:pt x="967" y="1105"/>
                  <a:pt x="946" y="1105"/>
                </a:cubicBezTo>
                <a:cubicBezTo>
                  <a:pt x="924" y="1105"/>
                  <a:pt x="904" y="1101"/>
                  <a:pt x="885" y="1093"/>
                </a:cubicBezTo>
                <a:cubicBezTo>
                  <a:pt x="866" y="1085"/>
                  <a:pt x="848" y="1073"/>
                  <a:pt x="834" y="1058"/>
                </a:cubicBezTo>
                <a:cubicBezTo>
                  <a:pt x="819" y="1044"/>
                  <a:pt x="807" y="1026"/>
                  <a:pt x="799" y="1007"/>
                </a:cubicBezTo>
                <a:cubicBezTo>
                  <a:pt x="791" y="988"/>
                  <a:pt x="787" y="967"/>
                  <a:pt x="787" y="946"/>
                </a:cubicBezTo>
                <a:cubicBezTo>
                  <a:pt x="787" y="924"/>
                  <a:pt x="791" y="904"/>
                  <a:pt x="799" y="885"/>
                </a:cubicBezTo>
                <a:cubicBezTo>
                  <a:pt x="807" y="865"/>
                  <a:pt x="819" y="848"/>
                  <a:pt x="833" y="833"/>
                </a:cubicBezTo>
              </a:path>
              <a:path w="1893" h="1892">
                <a:moveTo>
                  <a:pt x="1259" y="1839"/>
                </a:moveTo>
                <a:lnTo>
                  <a:pt x="1237" y="1847"/>
                </a:lnTo>
                <a:cubicBezTo>
                  <a:pt x="1215" y="1853"/>
                  <a:pt x="1194" y="1860"/>
                  <a:pt x="1173" y="1866"/>
                </a:cubicBezTo>
                <a:lnTo>
                  <a:pt x="1174" y="1823"/>
                </a:lnTo>
                <a:cubicBezTo>
                  <a:pt x="1176" y="1735"/>
                  <a:pt x="1195" y="1651"/>
                  <a:pt x="1227" y="1574"/>
                </a:cubicBezTo>
                <a:cubicBezTo>
                  <a:pt x="1261" y="1495"/>
                  <a:pt x="1309" y="1424"/>
                  <a:pt x="1369" y="1363"/>
                </a:cubicBezTo>
                <a:cubicBezTo>
                  <a:pt x="1428" y="1303"/>
                  <a:pt x="1500" y="1253"/>
                  <a:pt x="1578" y="1219"/>
                </a:cubicBezTo>
                <a:cubicBezTo>
                  <a:pt x="1654" y="1185"/>
                  <a:pt x="1738" y="1165"/>
                  <a:pt x="1826" y="1162"/>
                </a:cubicBezTo>
                <a:lnTo>
                  <a:pt x="1869" y="1161"/>
                </a:lnTo>
                <a:cubicBezTo>
                  <a:pt x="1863" y="1182"/>
                  <a:pt x="1857" y="1204"/>
                  <a:pt x="1851" y="1225"/>
                </a:cubicBezTo>
                <a:lnTo>
                  <a:pt x="1843" y="1248"/>
                </a:lnTo>
                <a:lnTo>
                  <a:pt x="1835" y="1270"/>
                </a:lnTo>
                <a:lnTo>
                  <a:pt x="1820" y="1310"/>
                </a:lnTo>
                <a:lnTo>
                  <a:pt x="1801" y="1312"/>
                </a:lnTo>
                <a:cubicBezTo>
                  <a:pt x="1738" y="1318"/>
                  <a:pt x="1678" y="1334"/>
                  <a:pt x="1624" y="1360"/>
                </a:cubicBezTo>
                <a:cubicBezTo>
                  <a:pt x="1568" y="1387"/>
                  <a:pt x="1517" y="1423"/>
                  <a:pt x="1474" y="1467"/>
                </a:cubicBezTo>
                <a:cubicBezTo>
                  <a:pt x="1431" y="1511"/>
                  <a:pt x="1395" y="1562"/>
                  <a:pt x="1369" y="1618"/>
                </a:cubicBezTo>
                <a:cubicBezTo>
                  <a:pt x="1344" y="1673"/>
                  <a:pt x="1328" y="1733"/>
                  <a:pt x="1323" y="1795"/>
                </a:cubicBezTo>
                <a:lnTo>
                  <a:pt x="1322" y="1815"/>
                </a:lnTo>
                <a:lnTo>
                  <a:pt x="1281" y="1831"/>
                </a:lnTo>
                <a:lnTo>
                  <a:pt x="1259" y="1839"/>
                </a:lnTo>
                <a:close/>
              </a:path>
              <a:path w="1893" h="1892">
                <a:moveTo>
                  <a:pt x="1835" y="620"/>
                </a:moveTo>
                <a:lnTo>
                  <a:pt x="1843" y="642"/>
                </a:lnTo>
                <a:cubicBezTo>
                  <a:pt x="1850" y="664"/>
                  <a:pt x="1857" y="686"/>
                  <a:pt x="1864" y="708"/>
                </a:cubicBezTo>
                <a:lnTo>
                  <a:pt x="1819" y="706"/>
                </a:lnTo>
                <a:cubicBezTo>
                  <a:pt x="1734" y="702"/>
                  <a:pt x="1653" y="683"/>
                  <a:pt x="1579" y="650"/>
                </a:cubicBezTo>
                <a:cubicBezTo>
                  <a:pt x="1503" y="617"/>
                  <a:pt x="1433" y="569"/>
                  <a:pt x="1375" y="512"/>
                </a:cubicBezTo>
                <a:cubicBezTo>
                  <a:pt x="1316" y="454"/>
                  <a:pt x="1268" y="385"/>
                  <a:pt x="1234" y="309"/>
                </a:cubicBezTo>
                <a:cubicBezTo>
                  <a:pt x="1200" y="236"/>
                  <a:pt x="1180" y="155"/>
                  <a:pt x="1175" y="70"/>
                </a:cubicBezTo>
                <a:lnTo>
                  <a:pt x="1172" y="25"/>
                </a:lnTo>
                <a:cubicBezTo>
                  <a:pt x="1194" y="32"/>
                  <a:pt x="1216" y="38"/>
                  <a:pt x="1238" y="45"/>
                </a:cubicBezTo>
                <a:lnTo>
                  <a:pt x="1261" y="53"/>
                </a:lnTo>
                <a:lnTo>
                  <a:pt x="1284" y="61"/>
                </a:lnTo>
                <a:lnTo>
                  <a:pt x="1323" y="77"/>
                </a:lnTo>
                <a:lnTo>
                  <a:pt x="1325" y="96"/>
                </a:lnTo>
                <a:cubicBezTo>
                  <a:pt x="1333" y="155"/>
                  <a:pt x="1350" y="212"/>
                  <a:pt x="1376" y="264"/>
                </a:cubicBezTo>
                <a:cubicBezTo>
                  <a:pt x="1402" y="317"/>
                  <a:pt x="1437" y="365"/>
                  <a:pt x="1479" y="407"/>
                </a:cubicBezTo>
                <a:cubicBezTo>
                  <a:pt x="1520" y="448"/>
                  <a:pt x="1569" y="482"/>
                  <a:pt x="1623" y="508"/>
                </a:cubicBezTo>
                <a:cubicBezTo>
                  <a:pt x="1675" y="533"/>
                  <a:pt x="1732" y="549"/>
                  <a:pt x="1791" y="556"/>
                </a:cubicBezTo>
                <a:lnTo>
                  <a:pt x="1810" y="558"/>
                </a:lnTo>
                <a:lnTo>
                  <a:pt x="1826" y="597"/>
                </a:lnTo>
                <a:lnTo>
                  <a:pt x="1835" y="620"/>
                </a:lnTo>
                <a:close/>
              </a:path>
              <a:path w="1893" h="1892">
                <a:moveTo>
                  <a:pt x="49" y="1248"/>
                </a:moveTo>
                <a:lnTo>
                  <a:pt x="41" y="1225"/>
                </a:lnTo>
                <a:cubicBezTo>
                  <a:pt x="35" y="1204"/>
                  <a:pt x="29" y="1182"/>
                  <a:pt x="23" y="1161"/>
                </a:cubicBezTo>
                <a:lnTo>
                  <a:pt x="66" y="1162"/>
                </a:lnTo>
                <a:cubicBezTo>
                  <a:pt x="154" y="1165"/>
                  <a:pt x="238" y="1185"/>
                  <a:pt x="314" y="1219"/>
                </a:cubicBezTo>
                <a:cubicBezTo>
                  <a:pt x="392" y="1253"/>
                  <a:pt x="463" y="1303"/>
                  <a:pt x="523" y="1363"/>
                </a:cubicBezTo>
                <a:cubicBezTo>
                  <a:pt x="583" y="1424"/>
                  <a:pt x="631" y="1495"/>
                  <a:pt x="665" y="1575"/>
                </a:cubicBezTo>
                <a:cubicBezTo>
                  <a:pt x="697" y="1651"/>
                  <a:pt x="716" y="1735"/>
                  <a:pt x="718" y="1823"/>
                </a:cubicBezTo>
                <a:lnTo>
                  <a:pt x="719" y="1866"/>
                </a:lnTo>
                <a:cubicBezTo>
                  <a:pt x="698" y="1859"/>
                  <a:pt x="676" y="1853"/>
                  <a:pt x="655" y="1847"/>
                </a:cubicBezTo>
                <a:lnTo>
                  <a:pt x="633" y="1839"/>
                </a:lnTo>
                <a:lnTo>
                  <a:pt x="611" y="1831"/>
                </a:lnTo>
                <a:lnTo>
                  <a:pt x="570" y="1815"/>
                </a:lnTo>
                <a:lnTo>
                  <a:pt x="569" y="1795"/>
                </a:lnTo>
                <a:cubicBezTo>
                  <a:pt x="564" y="1733"/>
                  <a:pt x="548" y="1673"/>
                  <a:pt x="523" y="1618"/>
                </a:cubicBezTo>
                <a:cubicBezTo>
                  <a:pt x="497" y="1562"/>
                  <a:pt x="461" y="1511"/>
                  <a:pt x="418" y="1467"/>
                </a:cubicBezTo>
                <a:cubicBezTo>
                  <a:pt x="375" y="1423"/>
                  <a:pt x="324" y="1387"/>
                  <a:pt x="268" y="1360"/>
                </a:cubicBezTo>
                <a:cubicBezTo>
                  <a:pt x="214" y="1334"/>
                  <a:pt x="154" y="1318"/>
                  <a:pt x="91" y="1312"/>
                </a:cubicBezTo>
                <a:lnTo>
                  <a:pt x="72" y="1310"/>
                </a:lnTo>
                <a:lnTo>
                  <a:pt x="57" y="1270"/>
                </a:lnTo>
                <a:lnTo>
                  <a:pt x="49" y="1248"/>
                </a:lnTo>
                <a:close/>
              </a:path>
              <a:path w="1893" h="1892">
                <a:moveTo>
                  <a:pt x="631" y="53"/>
                </a:moveTo>
                <a:lnTo>
                  <a:pt x="654" y="45"/>
                </a:lnTo>
                <a:cubicBezTo>
                  <a:pt x="676" y="38"/>
                  <a:pt x="698" y="32"/>
                  <a:pt x="720" y="25"/>
                </a:cubicBezTo>
                <a:lnTo>
                  <a:pt x="717" y="70"/>
                </a:lnTo>
                <a:cubicBezTo>
                  <a:pt x="712" y="155"/>
                  <a:pt x="692" y="236"/>
                  <a:pt x="659" y="309"/>
                </a:cubicBezTo>
                <a:cubicBezTo>
                  <a:pt x="624" y="385"/>
                  <a:pt x="576" y="454"/>
                  <a:pt x="517" y="512"/>
                </a:cubicBezTo>
                <a:cubicBezTo>
                  <a:pt x="459" y="569"/>
                  <a:pt x="389" y="617"/>
                  <a:pt x="313" y="650"/>
                </a:cubicBezTo>
                <a:cubicBezTo>
                  <a:pt x="239" y="683"/>
                  <a:pt x="158" y="702"/>
                  <a:pt x="73" y="706"/>
                </a:cubicBezTo>
                <a:lnTo>
                  <a:pt x="29" y="708"/>
                </a:lnTo>
                <a:cubicBezTo>
                  <a:pt x="35" y="686"/>
                  <a:pt x="42" y="664"/>
                  <a:pt x="49" y="642"/>
                </a:cubicBezTo>
                <a:lnTo>
                  <a:pt x="57" y="620"/>
                </a:lnTo>
                <a:lnTo>
                  <a:pt x="65" y="598"/>
                </a:lnTo>
                <a:lnTo>
                  <a:pt x="82" y="558"/>
                </a:lnTo>
                <a:lnTo>
                  <a:pt x="101" y="556"/>
                </a:lnTo>
                <a:cubicBezTo>
                  <a:pt x="160" y="549"/>
                  <a:pt x="217" y="533"/>
                  <a:pt x="269" y="508"/>
                </a:cubicBezTo>
                <a:cubicBezTo>
                  <a:pt x="323" y="482"/>
                  <a:pt x="372" y="448"/>
                  <a:pt x="413" y="406"/>
                </a:cubicBezTo>
                <a:cubicBezTo>
                  <a:pt x="455" y="365"/>
                  <a:pt x="490" y="317"/>
                  <a:pt x="516" y="264"/>
                </a:cubicBezTo>
                <a:cubicBezTo>
                  <a:pt x="542" y="212"/>
                  <a:pt x="559" y="155"/>
                  <a:pt x="567" y="96"/>
                </a:cubicBezTo>
                <a:lnTo>
                  <a:pt x="569" y="77"/>
                </a:lnTo>
                <a:lnTo>
                  <a:pt x="609" y="61"/>
                </a:lnTo>
                <a:lnTo>
                  <a:pt x="631" y="53"/>
                </a:lnTo>
                <a:close/>
              </a:path>
            </a:pathLst>
          </a:custGeom>
          <a:solidFill>
            <a:srgbClr val="EF412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" name="textbox 420"/>
          <p:cNvSpPr/>
          <p:nvPr/>
        </p:nvSpPr>
        <p:spPr>
          <a:xfrm>
            <a:off x="1932940" y="8420100"/>
            <a:ext cx="8228965" cy="1044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indent="1270" algn="ctr" rtl="0" eaLnBrk="0">
              <a:lnSpc>
                <a:spcPct val="102000"/>
              </a:lnSpc>
            </a:pPr>
            <a:r>
              <a:rPr lang="zh-CN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跟上就有大</a:t>
            </a:r>
            <a:r>
              <a:rPr lang="zh-CN" sz="6500" b="1" kern="0" spc="20" dirty="0">
                <a:solidFill>
                  <a:srgbClr val="EF412E">
                    <a:alpha val="100000"/>
                  </a:srgbClr>
                </a:solidFill>
                <a:latin typeface="HarmonyOS Sans SC" panose="00000500000000000000" charset="-122"/>
                <a:ea typeface="HarmonyOS Sans SC" panose="00000500000000000000" charset="-122"/>
                <a:cs typeface="HarmonyOS Sans SC" panose="00000500000000000000" charset="-122"/>
              </a:rPr>
              <a:t>结果</a:t>
            </a:r>
            <a:endParaRPr lang="zh-CN" sz="6500" b="1" kern="0" spc="20" dirty="0">
              <a:solidFill>
                <a:srgbClr val="EF412E">
                  <a:alpha val="100000"/>
                </a:srgbClr>
              </a:solidFill>
              <a:latin typeface="HarmonyOS Sans SC" panose="00000500000000000000" charset="-122"/>
              <a:ea typeface="HarmonyOS Sans SC" panose="00000500000000000000" charset="-122"/>
              <a:cs typeface="HarmonyOS Sans SC" panose="000005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2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3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4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5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6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7.xml><?xml version="1.0" encoding="utf-8"?>
<p:tagLst xmlns:p="http://schemas.openxmlformats.org/presentationml/2006/main">
  <p:tag name="TABLE_ENDDRAG_ORIGIN_RECT" val="356*115"/>
  <p:tag name="TABLE_ENDDRAG_RECT" val="298*298*356*115"/>
</p:tagLst>
</file>

<file path=ppt/tags/tag8.xml><?xml version="1.0" encoding="utf-8"?>
<p:tagLst xmlns:p="http://schemas.openxmlformats.org/presentationml/2006/main">
  <p:tag name="TABLE_ENDDRAG_ORIGIN_RECT" val="832*198"/>
  <p:tag name="TABLE_ENDDRAG_RECT" val="170*316*832*198"/>
</p:tagLst>
</file>

<file path=ppt/tags/tag9.xml><?xml version="1.0" encoding="utf-8"?>
<p:tagLst xmlns:p="http://schemas.openxmlformats.org/presentationml/2006/main">
  <p:tag name="KSO_WM_DIAGRAM_VIRTUALLY_FRAME" val="{&quot;height&quot;:510.9,&quot;left&quot;:948.7,&quot;top&quot;:310.05,&quot;width&quot;:585.8}"/>
</p:tagLst>
</file>

<file path=ppt/tags/tag10.xml><?xml version="1.0" encoding="utf-8"?>
<p:tagLst xmlns:p="http://schemas.openxmlformats.org/presentationml/2006/main">
  <p:tag name="KSO_WM_DIAGRAM_VIRTUALLY_FRAME" val="{&quot;height&quot;:510.9,&quot;left&quot;:948.7,&quot;top&quot;:310.05,&quot;width&quot;:585.8}"/>
</p:tagLst>
</file>

<file path=ppt/tags/tag11.xml><?xml version="1.0" encoding="utf-8"?>
<p:tagLst xmlns:p="http://schemas.openxmlformats.org/presentationml/2006/main">
  <p:tag name="TABLE_ENDDRAG_ORIGIN_RECT" val="828*192"/>
  <p:tag name="TABLE_ENDDRAG_RECT" val="115*542*828*192"/>
</p:tagLst>
</file>

<file path=ppt/tags/tag12.xml><?xml version="1.0" encoding="utf-8"?>
<p:tagLst xmlns:p="http://schemas.openxmlformats.org/presentationml/2006/main">
  <p:tag name="KSO_WM_DIAGRAM_VIRTUALLY_FRAME" val="{&quot;height&quot;:510.9,&quot;left&quot;:948.7,&quot;top&quot;:310.05,&quot;width&quot;:585.8}"/>
</p:tagLst>
</file>

<file path=ppt/tags/tag13.xml><?xml version="1.0" encoding="utf-8"?>
<p:tagLst xmlns:p="http://schemas.openxmlformats.org/presentationml/2006/main">
  <p:tag name="KSO_WM_DIAGRAM_VIRTUALLY_FRAME" val="{&quot;height&quot;:510.9,&quot;left&quot;:948.7,&quot;top&quot;:310.05,&quot;width&quot;:585.8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3911</Words>
  <Application>WPS 演示</Application>
  <PresentationFormat/>
  <Paragraphs>829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Arial</vt:lpstr>
      <vt:lpstr>HarmonyOS Sans SC</vt:lpstr>
      <vt:lpstr>微软雅黑</vt:lpstr>
      <vt:lpstr>Arial Unicode MS</vt:lpstr>
      <vt:lpstr>Calibri</vt:lpstr>
      <vt:lpstr>Wingdings</vt:lpstr>
      <vt:lpstr>+中文正文</vt:lpstr>
      <vt:lpstr>Segoe Print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觉醒_全球首个基于Defi3_0_全球链上去中心化金融体系-08.20</dc:title>
  <dc:creator/>
  <cp:lastModifiedBy>吴宜航</cp:lastModifiedBy>
  <cp:revision>12</cp:revision>
  <dcterms:created xsi:type="dcterms:W3CDTF">2025-08-25T04:41:00Z</dcterms:created>
  <dcterms:modified xsi:type="dcterms:W3CDTF">2025-12-15T01:14:15Z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2025-08-26T04:40:14Z</vt:filetime>
  </property>
  <property fmtid="{D5CDD505-2E9C-101B-9397-08002B2CF9AE}" pid="4" name="ICV">
    <vt:lpwstr>51626073AEC54BCF97201E605DA7B4C7_13</vt:lpwstr>
  </property>
  <property fmtid="{D5CDD505-2E9C-101B-9397-08002B2CF9AE}" pid="5" name="KSOProductBuildVer">
    <vt:lpwstr>2052-12.1.0.24034</vt:lpwstr>
  </property>
</Properties>
</file>